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62" r:id="rId4"/>
    <p:sldId id="258" r:id="rId5"/>
    <p:sldId id="260" r:id="rId6"/>
    <p:sldId id="261" r:id="rId7"/>
    <p:sldId id="259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8" r:id="rId18"/>
    <p:sldId id="273" r:id="rId19"/>
    <p:sldId id="274" r:id="rId20"/>
    <p:sldId id="275" r:id="rId21"/>
    <p:sldId id="276" r:id="rId22"/>
    <p:sldId id="277" r:id="rId23"/>
    <p:sldId id="279" r:id="rId24"/>
    <p:sldId id="280" r:id="rId25"/>
    <p:sldId id="281" r:id="rId26"/>
    <p:sldId id="283" r:id="rId27"/>
    <p:sldId id="282" r:id="rId28"/>
    <p:sldId id="284" r:id="rId29"/>
    <p:sldId id="285" r:id="rId30"/>
    <p:sldId id="287" r:id="rId31"/>
    <p:sldId id="288" r:id="rId32"/>
    <p:sldId id="289" r:id="rId33"/>
    <p:sldId id="290" r:id="rId34"/>
    <p:sldId id="291" r:id="rId35"/>
    <p:sldId id="293" r:id="rId36"/>
    <p:sldId id="292" r:id="rId37"/>
    <p:sldId id="294" r:id="rId38"/>
  </p:sldIdLst>
  <p:sldSz cx="12192000" cy="6858000"/>
  <p:notesSz cx="6858000" cy="9144000"/>
  <p:embeddedFontLst>
    <p:embeddedFont>
      <p:font typeface="Montserrat" pitchFamily="2" charset="-52"/>
      <p:regular r:id="rId39"/>
      <p:bold r:id="rId40"/>
      <p:italic r:id="rId41"/>
      <p:boldItalic r:id="rId42"/>
    </p:embeddedFont>
    <p:embeddedFont>
      <p:font typeface="Montserrat Bold" pitchFamily="2" charset="-52"/>
      <p:bold r:id="rId43"/>
    </p:embeddedFont>
    <p:embeddedFont>
      <p:font typeface="TTDaysSans-Black" panose="02000505040000020003" pitchFamily="2" charset="-52"/>
      <p:regular r:id="rId44"/>
    </p:embeddedFont>
    <p:embeddedFont>
      <p:font typeface="TTDaysSans-Bold" panose="02000805000000020003" pitchFamily="2" charset="-52"/>
      <p:regular r:id="rId45"/>
    </p:embeddedFont>
    <p:embeddedFont>
      <p:font typeface="TTDaysSans-Regular" panose="02000505000000020003" pitchFamily="2" charset="-52"/>
      <p:regular r:id="rId46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F2987"/>
    <a:srgbClr val="FFFFFF"/>
    <a:srgbClr val="934BC9"/>
    <a:srgbClr val="7030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4567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120" y="1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4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2.fntdata"/><Relationship Id="rId45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5.fntdata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8.fntdata"/><Relationship Id="rId20" Type="http://schemas.openxmlformats.org/officeDocument/2006/relationships/slide" Target="slides/slide19.xml"/><Relationship Id="rId41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A7768A3-9F71-403F-9BA2-F871CE7B2D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203D7B77-1D40-448E-AB76-99C19518D0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1732B62-15BB-41AE-9C28-963EA879E8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221330-0CE7-4741-A849-E62FE0C44D78}" type="datetimeFigureOut">
              <a:rPr lang="ru-RU" smtClean="0"/>
              <a:t>29.09.2024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4110735-6AE3-491D-87E7-CE35CF89BE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C03F996-160E-480E-A36C-3574D2B6DE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A98B6-5C4E-4819-8A65-891C411A842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399496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7D12A1E-AAC2-460A-8ED6-0A1D540F8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9D9EAF18-5917-4A6E-BCDB-9DAEA528D0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9D2B1A8-A5F2-4B70-AB86-8756F5B095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221330-0CE7-4741-A849-E62FE0C44D78}" type="datetimeFigureOut">
              <a:rPr lang="ru-RU" smtClean="0"/>
              <a:t>29.09.2024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BC1F281-9DE8-4D63-B6D7-5DC62DA858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2524AC4-B6D6-4782-B4F7-66C1623A9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A98B6-5C4E-4819-8A65-891C411A842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305076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FD03373E-3255-4F61-AD47-460BBB7CE8A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824C02CC-6814-4B21-B34B-04EB3506B4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03FDB4C-0496-4701-806E-668D8B8A5D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221330-0CE7-4741-A849-E62FE0C44D78}" type="datetimeFigureOut">
              <a:rPr lang="ru-RU" smtClean="0"/>
              <a:t>29.09.2024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53FEE69-CBF9-4CBD-A73D-CEF3E64922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DEF6462-DC88-4475-8E42-9E45C8987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A98B6-5C4E-4819-8A65-891C411A842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996922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2C8F055-0849-4F46-857C-9F1216152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EA291FA-E99A-4A2B-9084-369C7CC233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2BF81C4-9250-4A79-A541-066834394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221330-0CE7-4741-A849-E62FE0C44D78}" type="datetimeFigureOut">
              <a:rPr lang="ru-RU" smtClean="0"/>
              <a:t>29.09.2024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834AC50-F807-4621-978D-B47F327EC8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54E5B95-B973-498D-9157-995473116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A98B6-5C4E-4819-8A65-891C411A842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027181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DF3CCF0-63E4-4E74-A438-1D8E7EDE3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D3DA913-25D9-45BA-8869-87D8D85C3B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B10DEF7-168A-44EA-9A5C-07D30FA624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221330-0CE7-4741-A849-E62FE0C44D78}" type="datetimeFigureOut">
              <a:rPr lang="ru-RU" smtClean="0"/>
              <a:t>29.09.2024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AAA1C3B-E0E9-4502-884D-07C3FB5E8D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065DF2A-35F0-4C64-9FAC-9779C1864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A98B6-5C4E-4819-8A65-891C411A842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71879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73D32D9-8450-4561-8E02-776DB7BBC5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A744450-B676-4F69-A3C4-3C89993D11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23C83EA-6C1F-4B15-81C1-298BD2FFFB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DE91F35C-D7CD-45D9-AF15-E83627A849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221330-0CE7-4741-A849-E62FE0C44D78}" type="datetimeFigureOut">
              <a:rPr lang="ru-RU" smtClean="0"/>
              <a:t>29.09.2024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4E85EE1-EAAD-45C9-BE74-543744C2DC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A9B61F0-33E0-40A5-9541-DD6F218069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A98B6-5C4E-4819-8A65-891C411A842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684383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249211A-BD6A-460F-BBAD-7C4A1C4E29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1204123-8094-4F5D-9E77-D0BCD81900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4DBFA5C-1432-4554-8BF5-67E6A49CF1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D17C9EAB-50EF-40E8-A9FF-6448A893BCB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CFBFD98E-F21D-4AC7-B05B-5215AFE643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8A66383E-8EFF-4313-B5EE-9958D1DAC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221330-0CE7-4741-A849-E62FE0C44D78}" type="datetimeFigureOut">
              <a:rPr lang="ru-RU" smtClean="0"/>
              <a:t>29.09.2024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C1E1BB33-D541-4C93-84A1-3C100856EF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6C24C156-BBAC-47B7-8D54-F3A0C9E02D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A98B6-5C4E-4819-8A65-891C411A842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436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58C057E-6BB4-4354-9171-4C0F52B19B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6B64ED95-903D-4797-8382-386BB1844B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221330-0CE7-4741-A849-E62FE0C44D78}" type="datetimeFigureOut">
              <a:rPr lang="ru-RU" smtClean="0"/>
              <a:t>29.09.2024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A3F043A4-B9D9-4CD0-BCD5-ABC874E382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71B1C332-385D-4B74-954F-D17F45D8A8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A98B6-5C4E-4819-8A65-891C411A842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411511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062F7475-4087-4531-9F77-0D7326750B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221330-0CE7-4741-A849-E62FE0C44D78}" type="datetimeFigureOut">
              <a:rPr lang="ru-RU" smtClean="0"/>
              <a:t>29.09.2024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7BDE5CAF-AA57-4966-A84C-7229C62E46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D657BBC-716B-42C1-8F4A-D077A8E41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A98B6-5C4E-4819-8A65-891C411A842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504585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D48531B-0A37-469F-A415-84277F33E5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159DFA4-8B9B-4BE6-B185-B3CA31183A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0C8D74B-A636-478F-AF49-25153AE380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1688DBB-76C5-4E99-BDBE-45A749FD1F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221330-0CE7-4741-A849-E62FE0C44D78}" type="datetimeFigureOut">
              <a:rPr lang="ru-RU" smtClean="0"/>
              <a:t>29.09.2024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357A0D8-B980-4229-AE4E-E2522EA21F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E772F91-0D01-48EC-AE2D-6FD7D729E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A98B6-5C4E-4819-8A65-891C411A842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963412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382D1C1-1D97-4777-B50C-721F0C3B22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4746E680-D95E-4B67-8EBF-E8F4A9A781B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1DB865F-2497-416D-A47D-D9C419EA6C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4C1298A-E036-4264-B6F9-301DC60F1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221330-0CE7-4741-A849-E62FE0C44D78}" type="datetimeFigureOut">
              <a:rPr lang="ru-RU" smtClean="0"/>
              <a:t>29.09.2024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1FA2FAD-222C-44B5-9639-1B6139226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E8CC03A-7A0B-444F-9E43-AE91787DC0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A98B6-5C4E-4819-8A65-891C411A842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41360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96AA43-543C-4058-B0F5-C4AE0706DD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6ECB9FF-3682-4DE3-AE3B-148FCD98D4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1BC51C2-3076-43AB-91B3-15EE83EAE7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221330-0CE7-4741-A849-E62FE0C44D78}" type="datetimeFigureOut">
              <a:rPr lang="ru-RU" smtClean="0"/>
              <a:t>29.09.2024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82C5067-714B-4A90-A11C-0CC07C2C78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6E760A3-2AD6-4FCC-A7AB-B5C66631D5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EA98B6-5C4E-4819-8A65-891C411A842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41196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4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tatista.com/statistics/793840/worldwide-developer-survey-most-used-frameworks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hyperlink" Target="https://flutter.dev/showcase/toyota" TargetMode="External"/><Relationship Id="rId7" Type="http://schemas.openxmlformats.org/officeDocument/2006/relationships/image" Target="../media/image8.png"/><Relationship Id="rId2" Type="http://schemas.openxmlformats.org/officeDocument/2006/relationships/hyperlink" Target="https://flutter.dev/showcase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hyperlink" Target="https://flutter.dev/showcase/alibaba-group" TargetMode="External"/><Relationship Id="rId10" Type="http://schemas.openxmlformats.org/officeDocument/2006/relationships/image" Target="../media/image11.png"/><Relationship Id="rId4" Type="http://schemas.openxmlformats.org/officeDocument/2006/relationships/hyperlink" Target="https://flutter.dev/showcase/ebay" TargetMode="External"/><Relationship Id="rId9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F40B3EE-1397-4B32-92DC-79FFB5E028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0"/>
            <a:ext cx="9144000" cy="6858000"/>
          </a:xfrm>
          <a:noFill/>
        </p:spPr>
        <p:txBody>
          <a:bodyPr anchor="ctr">
            <a:normAutofit/>
          </a:bodyPr>
          <a:lstStyle/>
          <a:p>
            <a:r>
              <a:rPr lang="en-US" sz="7200" dirty="0">
                <a:solidFill>
                  <a:srgbClr val="5F2987"/>
                </a:solidFill>
                <a:latin typeface="TTDaysSans-Black" panose="02000505040000020003" pitchFamily="2" charset="-52"/>
              </a:rPr>
              <a:t>Flutter &amp;&amp; Dart</a:t>
            </a:r>
            <a:endParaRPr lang="ru-RU" sz="7200" dirty="0">
              <a:solidFill>
                <a:srgbClr val="5F2987"/>
              </a:solidFill>
              <a:latin typeface="TTDaysSans-Black" panose="02000505040000020003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28877043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3964972C-E09A-4785-8544-A43E59E6C442}"/>
              </a:ext>
            </a:extLst>
          </p:cNvPr>
          <p:cNvGrpSpPr/>
          <p:nvPr/>
        </p:nvGrpSpPr>
        <p:grpSpPr>
          <a:xfrm>
            <a:off x="78272" y="189948"/>
            <a:ext cx="12029889" cy="6500778"/>
            <a:chOff x="78272" y="189948"/>
            <a:chExt cx="12029889" cy="6500778"/>
          </a:xfrm>
        </p:grpSpPr>
        <p:pic>
          <p:nvPicPr>
            <p:cNvPr id="6" name="Рисунок 5">
              <a:extLst>
                <a:ext uri="{FF2B5EF4-FFF2-40B4-BE49-F238E27FC236}">
                  <a16:creationId xmlns:a16="http://schemas.microsoft.com/office/drawing/2014/main" id="{AA05021A-77F6-4AAA-B0E9-4C27BD72E9F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8272" y="189948"/>
              <a:ext cx="12029889" cy="6500778"/>
            </a:xfrm>
            <a:prstGeom prst="rect">
              <a:avLst/>
            </a:prstGeom>
          </p:spPr>
        </p:pic>
        <p:pic>
          <p:nvPicPr>
            <p:cNvPr id="7170" name="Picture 2" descr="Picture background">
              <a:extLst>
                <a:ext uri="{FF2B5EF4-FFF2-40B4-BE49-F238E27FC236}">
                  <a16:creationId xmlns:a16="http://schemas.microsoft.com/office/drawing/2014/main" id="{5462605E-D62A-410C-AF80-B82293BDFA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22608" y="2548057"/>
              <a:ext cx="2711538" cy="17845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Прямоугольник 6">
              <a:extLst>
                <a:ext uri="{FF2B5EF4-FFF2-40B4-BE49-F238E27FC236}">
                  <a16:creationId xmlns:a16="http://schemas.microsoft.com/office/drawing/2014/main" id="{EE630D28-873B-41AB-B304-A1FEB04DE998}"/>
                </a:ext>
              </a:extLst>
            </p:cNvPr>
            <p:cNvSpPr/>
            <p:nvPr/>
          </p:nvSpPr>
          <p:spPr>
            <a:xfrm>
              <a:off x="816075" y="1649111"/>
              <a:ext cx="5051905" cy="88761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2000060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32CAAC64-B981-4903-8B76-EFD62AC71BFE}"/>
              </a:ext>
            </a:extLst>
          </p:cNvPr>
          <p:cNvGrpSpPr/>
          <p:nvPr/>
        </p:nvGrpSpPr>
        <p:grpSpPr>
          <a:xfrm>
            <a:off x="118603" y="189948"/>
            <a:ext cx="11949226" cy="6500778"/>
            <a:chOff x="118603" y="189948"/>
            <a:chExt cx="11949226" cy="6500778"/>
          </a:xfrm>
        </p:grpSpPr>
        <p:pic>
          <p:nvPicPr>
            <p:cNvPr id="6" name="Рисунок 5">
              <a:extLst>
                <a:ext uri="{FF2B5EF4-FFF2-40B4-BE49-F238E27FC236}">
                  <a16:creationId xmlns:a16="http://schemas.microsoft.com/office/drawing/2014/main" id="{AA05021A-77F6-4AAA-B0E9-4C27BD72E9F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8603" y="189948"/>
              <a:ext cx="11949226" cy="6500778"/>
            </a:xfrm>
            <a:prstGeom prst="rect">
              <a:avLst/>
            </a:prstGeom>
          </p:spPr>
        </p:pic>
        <p:sp>
          <p:nvSpPr>
            <p:cNvPr id="8" name="Прямоугольник 7">
              <a:extLst>
                <a:ext uri="{FF2B5EF4-FFF2-40B4-BE49-F238E27FC236}">
                  <a16:creationId xmlns:a16="http://schemas.microsoft.com/office/drawing/2014/main" id="{1C450465-8CE5-47D3-8FC1-734737B662D7}"/>
                </a:ext>
              </a:extLst>
            </p:cNvPr>
            <p:cNvSpPr/>
            <p:nvPr/>
          </p:nvSpPr>
          <p:spPr>
            <a:xfrm>
              <a:off x="2458062" y="609599"/>
              <a:ext cx="1622325" cy="324463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9" name="Прямоугольник 8">
              <a:extLst>
                <a:ext uri="{FF2B5EF4-FFF2-40B4-BE49-F238E27FC236}">
                  <a16:creationId xmlns:a16="http://schemas.microsoft.com/office/drawing/2014/main" id="{585F2B4A-A221-4F39-A915-4FFA2ABB0424}"/>
                </a:ext>
              </a:extLst>
            </p:cNvPr>
            <p:cNvSpPr/>
            <p:nvPr/>
          </p:nvSpPr>
          <p:spPr>
            <a:xfrm>
              <a:off x="4878930" y="609599"/>
              <a:ext cx="3576811" cy="324463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</p:spTree>
    <p:extLst>
      <p:ext uri="{BB962C8B-B14F-4D97-AF65-F5344CB8AC3E}">
        <p14:creationId xmlns:p14="http://schemas.microsoft.com/office/powerpoint/2010/main" val="602422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A05021A-77F6-4AAA-B0E9-4C27BD72E9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068" y="189948"/>
            <a:ext cx="12018297" cy="6500778"/>
          </a:xfrm>
          <a:prstGeom prst="rect">
            <a:avLst/>
          </a:prstGeom>
        </p:spPr>
      </p:pic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0C410FAB-5D2A-49BD-B995-6733C67BF741}"/>
              </a:ext>
            </a:extLst>
          </p:cNvPr>
          <p:cNvSpPr/>
          <p:nvPr/>
        </p:nvSpPr>
        <p:spPr>
          <a:xfrm>
            <a:off x="2443072" y="779489"/>
            <a:ext cx="7360495" cy="30447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658650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A05021A-77F6-4AAA-B0E9-4C27BD72E9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068" y="189948"/>
            <a:ext cx="12018297" cy="6500777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A4057CC5-6183-4492-868D-4B8114AC2AF4}"/>
              </a:ext>
            </a:extLst>
          </p:cNvPr>
          <p:cNvSpPr/>
          <p:nvPr/>
        </p:nvSpPr>
        <p:spPr>
          <a:xfrm>
            <a:off x="8139657" y="5621312"/>
            <a:ext cx="1514007" cy="55463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528794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A05021A-77F6-4AAA-B0E9-4C27BD72E9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851" y="189948"/>
            <a:ext cx="12006730" cy="6500778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AB75154B-0ECA-4C1D-B60A-7D9946F68457}"/>
              </a:ext>
            </a:extLst>
          </p:cNvPr>
          <p:cNvSpPr/>
          <p:nvPr/>
        </p:nvSpPr>
        <p:spPr>
          <a:xfrm>
            <a:off x="7315199" y="4736892"/>
            <a:ext cx="962433" cy="30447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C3CA4F6B-6BA9-4D15-9048-81C64CCCA588}"/>
              </a:ext>
            </a:extLst>
          </p:cNvPr>
          <p:cNvSpPr/>
          <p:nvPr/>
        </p:nvSpPr>
        <p:spPr>
          <a:xfrm>
            <a:off x="4034851" y="3519948"/>
            <a:ext cx="962433" cy="22486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881990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A05021A-77F6-4AAA-B0E9-4C27BD72E9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851" y="189948"/>
            <a:ext cx="12006730" cy="6500777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8E423532-A996-45E2-85FB-D6992AC9DCB5}"/>
              </a:ext>
            </a:extLst>
          </p:cNvPr>
          <p:cNvSpPr/>
          <p:nvPr/>
        </p:nvSpPr>
        <p:spPr>
          <a:xfrm>
            <a:off x="6004726" y="5043948"/>
            <a:ext cx="5970964" cy="125852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406904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A05021A-77F6-4AAA-B0E9-4C27BD72E9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851" y="193076"/>
            <a:ext cx="12006730" cy="6494520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37D50D88-0DB0-422E-A90B-ED4120E5AC57}"/>
              </a:ext>
            </a:extLst>
          </p:cNvPr>
          <p:cNvSpPr/>
          <p:nvPr/>
        </p:nvSpPr>
        <p:spPr>
          <a:xfrm>
            <a:off x="5978013" y="4778477"/>
            <a:ext cx="6017342" cy="1524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920891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F40B3EE-1397-4B32-92DC-79FFB5E028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0000" y="360000"/>
            <a:ext cx="11645187" cy="835589"/>
          </a:xfrm>
        </p:spPr>
        <p:txBody>
          <a:bodyPr>
            <a:normAutofit fontScale="90000"/>
          </a:bodyPr>
          <a:lstStyle/>
          <a:p>
            <a:pPr algn="l"/>
            <a:r>
              <a:rPr lang="ru-RU" dirty="0">
                <a:latin typeface="TTDaysSans-Black" panose="02000505040000020003" pitchFamily="2" charset="-52"/>
              </a:rPr>
              <a:t>Создание </a:t>
            </a:r>
            <a:r>
              <a:rPr lang="ru-RU" dirty="0">
                <a:solidFill>
                  <a:srgbClr val="5F2987"/>
                </a:solidFill>
                <a:latin typeface="TTDaysSans-Black" panose="02000505040000020003" pitchFamily="2" charset="-52"/>
              </a:rPr>
              <a:t>первого</a:t>
            </a:r>
            <a:r>
              <a:rPr lang="ru-RU" dirty="0">
                <a:latin typeface="TTDaysSans-Black" panose="02000505040000020003" pitchFamily="2" charset="-52"/>
              </a:rPr>
              <a:t> проекта</a:t>
            </a:r>
          </a:p>
        </p:txBody>
      </p: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2FB2666B-1300-4244-9863-EB8493BB8528}"/>
              </a:ext>
            </a:extLst>
          </p:cNvPr>
          <p:cNvGrpSpPr/>
          <p:nvPr/>
        </p:nvGrpSpPr>
        <p:grpSpPr>
          <a:xfrm>
            <a:off x="976485" y="1195589"/>
            <a:ext cx="10239029" cy="5570374"/>
            <a:chOff x="118603" y="189948"/>
            <a:chExt cx="11949226" cy="6500778"/>
          </a:xfrm>
        </p:grpSpPr>
        <p:pic>
          <p:nvPicPr>
            <p:cNvPr id="10" name="Рисунок 9">
              <a:extLst>
                <a:ext uri="{FF2B5EF4-FFF2-40B4-BE49-F238E27FC236}">
                  <a16:creationId xmlns:a16="http://schemas.microsoft.com/office/drawing/2014/main" id="{D663A865-A114-40D1-9DC1-78DDF20C42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8603" y="189948"/>
              <a:ext cx="11949226" cy="6500778"/>
            </a:xfrm>
            <a:prstGeom prst="rect">
              <a:avLst/>
            </a:prstGeom>
          </p:spPr>
        </p:pic>
        <p:sp>
          <p:nvSpPr>
            <p:cNvPr id="11" name="Прямоугольник 10">
              <a:extLst>
                <a:ext uri="{FF2B5EF4-FFF2-40B4-BE49-F238E27FC236}">
                  <a16:creationId xmlns:a16="http://schemas.microsoft.com/office/drawing/2014/main" id="{A1AA5503-BCAB-493E-A172-99D8291A51D2}"/>
                </a:ext>
              </a:extLst>
            </p:cNvPr>
            <p:cNvSpPr/>
            <p:nvPr/>
          </p:nvSpPr>
          <p:spPr>
            <a:xfrm>
              <a:off x="2458062" y="609599"/>
              <a:ext cx="1622325" cy="324463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2" name="Прямоугольник 11">
              <a:extLst>
                <a:ext uri="{FF2B5EF4-FFF2-40B4-BE49-F238E27FC236}">
                  <a16:creationId xmlns:a16="http://schemas.microsoft.com/office/drawing/2014/main" id="{0AAD6FD1-692A-4828-876B-73DC4B8A5F53}"/>
                </a:ext>
              </a:extLst>
            </p:cNvPr>
            <p:cNvSpPr/>
            <p:nvPr/>
          </p:nvSpPr>
          <p:spPr>
            <a:xfrm>
              <a:off x="4878930" y="609599"/>
              <a:ext cx="3576811" cy="324463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</p:spTree>
    <p:extLst>
      <p:ext uri="{BB962C8B-B14F-4D97-AF65-F5344CB8AC3E}">
        <p14:creationId xmlns:p14="http://schemas.microsoft.com/office/powerpoint/2010/main" val="18887206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A05021A-77F6-4AAA-B0E9-4C27BD72E9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068" y="189948"/>
            <a:ext cx="12018297" cy="6500778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99C34302-74D3-4A34-8E47-E4776052FDA6}"/>
              </a:ext>
            </a:extLst>
          </p:cNvPr>
          <p:cNvSpPr/>
          <p:nvPr/>
        </p:nvSpPr>
        <p:spPr>
          <a:xfrm>
            <a:off x="2448231" y="766916"/>
            <a:ext cx="7266040" cy="33171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410231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A05021A-77F6-4AAA-B0E9-4C27BD72E9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851" y="189948"/>
            <a:ext cx="12006730" cy="6500778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BE8BFC36-64BB-40F6-B74A-4D52107D0093}"/>
              </a:ext>
            </a:extLst>
          </p:cNvPr>
          <p:cNvSpPr/>
          <p:nvPr/>
        </p:nvSpPr>
        <p:spPr>
          <a:xfrm>
            <a:off x="2438399" y="1354596"/>
            <a:ext cx="7305369" cy="59219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005730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F3ADAF1F-2430-4963-B1A6-7E98D659DD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07"/>
          <a:stretch/>
        </p:blipFill>
        <p:spPr bwMode="auto">
          <a:xfrm>
            <a:off x="8200103" y="2045224"/>
            <a:ext cx="3991898" cy="481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F40B3EE-1397-4B32-92DC-79FFB5E028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0000" y="360000"/>
            <a:ext cx="8967021" cy="835589"/>
          </a:xfrm>
        </p:spPr>
        <p:txBody>
          <a:bodyPr>
            <a:normAutofit fontScale="90000"/>
          </a:bodyPr>
          <a:lstStyle/>
          <a:p>
            <a:pPr algn="l"/>
            <a:r>
              <a:rPr lang="ru-RU" dirty="0">
                <a:latin typeface="TTDaysSans-Black" panose="02000505040000020003" pitchFamily="2" charset="-52"/>
              </a:rPr>
              <a:t>Что же такое </a:t>
            </a:r>
            <a:r>
              <a:rPr lang="en-US" dirty="0">
                <a:solidFill>
                  <a:srgbClr val="5F2987"/>
                </a:solidFill>
                <a:latin typeface="TTDaysSans-Black" panose="02000505040000020003" pitchFamily="2" charset="-52"/>
              </a:rPr>
              <a:t>Flutter</a:t>
            </a:r>
            <a:r>
              <a:rPr lang="en-US" dirty="0">
                <a:latin typeface="TTDaysSans-Black" panose="02000505040000020003" pitchFamily="2" charset="-52"/>
              </a:rPr>
              <a:t>?</a:t>
            </a:r>
            <a:endParaRPr lang="ru-RU" dirty="0">
              <a:latin typeface="TTDaysSans-Black" panose="02000505040000020003" pitchFamily="2" charset="-52"/>
            </a:endParaRPr>
          </a:p>
        </p:txBody>
      </p: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2B27ADD7-88C0-4082-B36A-F0FC8F41420A}"/>
              </a:ext>
            </a:extLst>
          </p:cNvPr>
          <p:cNvSpPr txBox="1">
            <a:spLocks/>
          </p:cNvSpPr>
          <p:nvPr/>
        </p:nvSpPr>
        <p:spPr>
          <a:xfrm>
            <a:off x="359999" y="1465006"/>
            <a:ext cx="10022866" cy="503299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3600" dirty="0" err="1">
                <a:latin typeface="TTDaysSans-Bold" panose="02000805000000020003" pitchFamily="2" charset="-52"/>
              </a:rPr>
              <a:t>Flutter</a:t>
            </a:r>
            <a:r>
              <a:rPr lang="ru-RU" sz="3600" dirty="0">
                <a:latin typeface="TTDaysSans-Regular" panose="02000505000000020003" pitchFamily="2" charset="-52"/>
              </a:rPr>
              <a:t> – это фреймворк для создания </a:t>
            </a:r>
            <a:r>
              <a:rPr lang="ru-RU" sz="3600" b="1" dirty="0">
                <a:solidFill>
                  <a:srgbClr val="5F2987"/>
                </a:solidFill>
                <a:latin typeface="TTDaysSans-Regular" panose="02000505000000020003" pitchFamily="2" charset="-52"/>
              </a:rPr>
              <a:t>кроссплатформенных</a:t>
            </a:r>
            <a:r>
              <a:rPr lang="ru-RU" sz="3600" dirty="0">
                <a:latin typeface="TTDaysSans-Regular" panose="02000505000000020003" pitchFamily="2" charset="-52"/>
              </a:rPr>
              <a:t> приложений</a:t>
            </a:r>
            <a:r>
              <a:rPr lang="en-US" sz="3600" dirty="0">
                <a:latin typeface="TTDaysSans-Regular" panose="02000505000000020003" pitchFamily="2" charset="-52"/>
              </a:rPr>
              <a:t>, </a:t>
            </a:r>
            <a:r>
              <a:rPr lang="ru-RU" sz="3600" dirty="0">
                <a:latin typeface="TTDaysSans-Regular" panose="02000505000000020003" pitchFamily="2" charset="-52"/>
              </a:rPr>
              <a:t>используя </a:t>
            </a:r>
            <a:r>
              <a:rPr lang="ru-RU" sz="3600" b="1" dirty="0">
                <a:solidFill>
                  <a:srgbClr val="5F2987"/>
                </a:solidFill>
                <a:latin typeface="TTDaysSans-Regular" panose="02000505000000020003" pitchFamily="2" charset="-52"/>
              </a:rPr>
              <a:t>один и тот </a:t>
            </a:r>
            <a:r>
              <a:rPr lang="ru-RU" sz="3600" dirty="0">
                <a:latin typeface="TTDaysSans-Regular" panose="02000505000000020003" pitchFamily="2" charset="-52"/>
              </a:rPr>
              <a:t>же код</a:t>
            </a:r>
          </a:p>
        </p:txBody>
      </p:sp>
    </p:spTree>
    <p:extLst>
      <p:ext uri="{BB962C8B-B14F-4D97-AF65-F5344CB8AC3E}">
        <p14:creationId xmlns:p14="http://schemas.microsoft.com/office/powerpoint/2010/main" val="35591079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A05021A-77F6-4AAA-B0E9-4C27BD72E9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875" y="189948"/>
            <a:ext cx="11960683" cy="6500778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FAFA748A-C5B7-46CB-9BC9-730995FC19CD}"/>
              </a:ext>
            </a:extLst>
          </p:cNvPr>
          <p:cNvSpPr/>
          <p:nvPr/>
        </p:nvSpPr>
        <p:spPr>
          <a:xfrm>
            <a:off x="6518789" y="4707395"/>
            <a:ext cx="1729348" cy="30447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780951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A05021A-77F6-4AAA-B0E9-4C27BD72E9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851" y="189948"/>
            <a:ext cx="12006730" cy="6500778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5F3B3E95-5A92-4C6A-A2C7-99704A4F1836}"/>
              </a:ext>
            </a:extLst>
          </p:cNvPr>
          <p:cNvSpPr/>
          <p:nvPr/>
        </p:nvSpPr>
        <p:spPr>
          <a:xfrm>
            <a:off x="2389237" y="538518"/>
            <a:ext cx="7413524" cy="85766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134424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A05021A-77F6-4AAA-B0E9-4C27BD72E9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851" y="189948"/>
            <a:ext cx="12006730" cy="6500778"/>
          </a:xfrm>
          <a:prstGeom prst="rect">
            <a:avLst/>
          </a:prstGeom>
        </p:spPr>
      </p:pic>
      <p:pic>
        <p:nvPicPr>
          <p:cNvPr id="9222" name="Picture 6" descr="a cat is standing on its hind legs with its arms outstretched .">
            <a:extLst>
              <a:ext uri="{FF2B5EF4-FFF2-40B4-BE49-F238E27FC236}">
                <a16:creationId xmlns:a16="http://schemas.microsoft.com/office/drawing/2014/main" id="{1309BA43-4044-4E5F-965F-6D7A908BC40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2156" y="834494"/>
            <a:ext cx="4145814" cy="4020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25714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F40B3EE-1397-4B32-92DC-79FFB5E028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0000" y="360000"/>
            <a:ext cx="11645187" cy="835589"/>
          </a:xfrm>
        </p:spPr>
        <p:txBody>
          <a:bodyPr>
            <a:normAutofit fontScale="90000"/>
          </a:bodyPr>
          <a:lstStyle/>
          <a:p>
            <a:pPr algn="l"/>
            <a:r>
              <a:rPr lang="ru-RU" dirty="0">
                <a:latin typeface="TTDaysSans-Black" panose="02000505040000020003" pitchFamily="2" charset="-52"/>
              </a:rPr>
              <a:t>Важные части </a:t>
            </a:r>
            <a:r>
              <a:rPr lang="ru-RU" dirty="0">
                <a:solidFill>
                  <a:srgbClr val="5F2987"/>
                </a:solidFill>
                <a:latin typeface="TTDaysSans-Black" panose="02000505040000020003" pitchFamily="2" charset="-52"/>
              </a:rPr>
              <a:t>проекта</a:t>
            </a: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7952C1A2-15FE-4B45-B2DB-0C7A93BD0A45}"/>
              </a:ext>
            </a:extLst>
          </p:cNvPr>
          <p:cNvSpPr txBox="1">
            <a:spLocks/>
          </p:cNvSpPr>
          <p:nvPr/>
        </p:nvSpPr>
        <p:spPr>
          <a:xfrm>
            <a:off x="359999" y="1465006"/>
            <a:ext cx="10434381" cy="503299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 algn="l">
              <a:lnSpc>
                <a:spcPct val="100000"/>
              </a:lnSpc>
              <a:spcBef>
                <a:spcPts val="1400"/>
              </a:spcBef>
              <a:buClr>
                <a:srgbClr val="5F2987"/>
              </a:buClr>
              <a:buFont typeface="TTDaysSans-Black" panose="02000505040000020003" pitchFamily="2" charset="-52"/>
              <a:buChar char="#"/>
            </a:pPr>
            <a:r>
              <a:rPr lang="en-US" sz="3600" dirty="0">
                <a:latin typeface="TTDaysSans-Bold" panose="02000805000000020003" pitchFamily="2" charset="-52"/>
              </a:rPr>
              <a:t>lib</a:t>
            </a:r>
            <a:r>
              <a:rPr lang="en-US" sz="3600" dirty="0">
                <a:latin typeface="TTDaysSans-Regular" panose="02000505000000020003" pitchFamily="2" charset="-52"/>
              </a:rPr>
              <a:t> </a:t>
            </a:r>
            <a:r>
              <a:rPr lang="ru-RU" sz="3600" dirty="0">
                <a:latin typeface="TTDaysSans-Regular" panose="02000505000000020003" pitchFamily="2" charset="-52"/>
              </a:rPr>
              <a:t>– исходный </a:t>
            </a:r>
            <a:r>
              <a:rPr lang="en-US" sz="3600" dirty="0">
                <a:latin typeface="TTDaysSans-Regular" panose="02000505000000020003" pitchFamily="2" charset="-52"/>
              </a:rPr>
              <a:t>dart-</a:t>
            </a:r>
            <a:r>
              <a:rPr lang="ru-RU" sz="3600" dirty="0">
                <a:latin typeface="TTDaysSans-Regular" panose="02000505000000020003" pitchFamily="2" charset="-52"/>
              </a:rPr>
              <a:t>код</a:t>
            </a:r>
            <a:endParaRPr lang="en-US" sz="3600" dirty="0">
              <a:latin typeface="TTDaysSans-Regular" panose="02000505000000020003" pitchFamily="2" charset="-52"/>
            </a:endParaRPr>
          </a:p>
          <a:p>
            <a:pPr marL="571500" indent="-571500" algn="l">
              <a:lnSpc>
                <a:spcPct val="100000"/>
              </a:lnSpc>
              <a:spcBef>
                <a:spcPts val="1400"/>
              </a:spcBef>
              <a:buClr>
                <a:srgbClr val="5F2987"/>
              </a:buClr>
              <a:buFont typeface="TTDaysSans-Black" panose="02000505040000020003" pitchFamily="2" charset="-52"/>
              <a:buChar char="#"/>
            </a:pPr>
            <a:r>
              <a:rPr lang="en-US" sz="3600" dirty="0" err="1">
                <a:latin typeface="TTDaysSans-Bold" panose="02000805000000020003" pitchFamily="2" charset="-52"/>
              </a:rPr>
              <a:t>pubspec.yaml</a:t>
            </a:r>
            <a:r>
              <a:rPr lang="ru-RU" sz="3600" dirty="0">
                <a:latin typeface="TTDaysSans-Bold" panose="02000805000000020003" pitchFamily="2" charset="-52"/>
              </a:rPr>
              <a:t> </a:t>
            </a:r>
            <a:r>
              <a:rPr lang="ru-RU" sz="3600" dirty="0">
                <a:latin typeface="TTDaysSans-Regular" panose="02000505000000020003" pitchFamily="2" charset="-52"/>
              </a:rPr>
              <a:t>–</a:t>
            </a:r>
            <a:r>
              <a:rPr lang="en-US" sz="3600" dirty="0">
                <a:latin typeface="TTDaysSans-Regular" panose="02000505000000020003" pitchFamily="2" charset="-52"/>
              </a:rPr>
              <a:t> </a:t>
            </a:r>
            <a:r>
              <a:rPr lang="ru-RU" sz="3600" dirty="0">
                <a:latin typeface="TTDaysSans-Regular" panose="02000505000000020003" pitchFamily="2" charset="-52"/>
              </a:rPr>
              <a:t>конфигурация проекта</a:t>
            </a:r>
          </a:p>
          <a:p>
            <a:pPr marL="571500" indent="-571500" algn="l">
              <a:lnSpc>
                <a:spcPct val="110000"/>
              </a:lnSpc>
              <a:spcBef>
                <a:spcPts val="1400"/>
              </a:spcBef>
              <a:buClr>
                <a:srgbClr val="5F2987"/>
              </a:buClr>
              <a:buFont typeface="TTDaysSans-Black" panose="02000505040000020003" pitchFamily="2" charset="-52"/>
              <a:buChar char="#"/>
            </a:pPr>
            <a:r>
              <a:rPr lang="en-US" sz="3600" dirty="0">
                <a:latin typeface="TTDaysSans-Bold" panose="02000805000000020003" pitchFamily="2" charset="-52"/>
              </a:rPr>
              <a:t>android, </a:t>
            </a:r>
            <a:r>
              <a:rPr lang="en-US" sz="3600" dirty="0" err="1">
                <a:latin typeface="TTDaysSans-Bold" panose="02000805000000020003" pitchFamily="2" charset="-52"/>
              </a:rPr>
              <a:t>ios</a:t>
            </a:r>
            <a:r>
              <a:rPr lang="en-US" sz="3600" dirty="0">
                <a:latin typeface="TTDaysSans-Bold" panose="02000805000000020003" pitchFamily="2" charset="-52"/>
              </a:rPr>
              <a:t>, web, windows, </a:t>
            </a:r>
            <a:r>
              <a:rPr lang="en-US" sz="3600" dirty="0" err="1">
                <a:latin typeface="TTDaysSans-Bold" panose="02000805000000020003" pitchFamily="2" charset="-52"/>
              </a:rPr>
              <a:t>linux</a:t>
            </a:r>
            <a:r>
              <a:rPr lang="ru-RU" sz="3600" dirty="0">
                <a:latin typeface="TTDaysSans-Bold" panose="02000805000000020003" pitchFamily="2" charset="-52"/>
              </a:rPr>
              <a:t> </a:t>
            </a:r>
            <a:r>
              <a:rPr lang="ru-RU" sz="3600" dirty="0">
                <a:latin typeface="TTDaysSans-Regular" panose="02000505000000020003" pitchFamily="2" charset="-52"/>
              </a:rPr>
              <a:t>– платформенный код</a:t>
            </a:r>
          </a:p>
          <a:p>
            <a:pPr marL="571500" indent="-571500" algn="l">
              <a:lnSpc>
                <a:spcPct val="110000"/>
              </a:lnSpc>
              <a:spcBef>
                <a:spcPts val="1400"/>
              </a:spcBef>
              <a:buClr>
                <a:srgbClr val="5F2987"/>
              </a:buClr>
              <a:buFont typeface="TTDaysSans-Black" panose="02000505040000020003" pitchFamily="2" charset="-52"/>
              <a:buChar char="#"/>
            </a:pPr>
            <a:r>
              <a:rPr lang="en-US" sz="3600" dirty="0">
                <a:latin typeface="TTDaysSans-Bold" panose="02000805000000020003" pitchFamily="2" charset="-52"/>
              </a:rPr>
              <a:t>lib/</a:t>
            </a:r>
            <a:r>
              <a:rPr lang="en-US" sz="3600" dirty="0" err="1">
                <a:latin typeface="TTDaysSans-Bold" panose="02000805000000020003" pitchFamily="2" charset="-52"/>
              </a:rPr>
              <a:t>main.dart</a:t>
            </a:r>
            <a:r>
              <a:rPr lang="en-US" sz="3600" dirty="0">
                <a:latin typeface="TTDaysSans-Bold" panose="02000805000000020003" pitchFamily="2" charset="-52"/>
              </a:rPr>
              <a:t> -&gt; void main() </a:t>
            </a:r>
            <a:r>
              <a:rPr lang="en-US" altLang="ja-JP" sz="3600" dirty="0">
                <a:latin typeface="TTDaysSans-Regular" panose="02000505000000020003" pitchFamily="2" charset="-52"/>
              </a:rPr>
              <a:t>–</a:t>
            </a:r>
            <a:r>
              <a:rPr lang="ru-RU" altLang="ja-JP" sz="3600" dirty="0">
                <a:latin typeface="TTDaysSans-Regular" panose="02000505000000020003" pitchFamily="2" charset="-52"/>
              </a:rPr>
              <a:t> входная точка в программу</a:t>
            </a:r>
            <a:endParaRPr lang="en-US" sz="3600" dirty="0">
              <a:latin typeface="TTDaysSans-Regular" panose="02000505000000020003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29964290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F40B3EE-1397-4B32-92DC-79FFB5E028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0000" y="360000"/>
            <a:ext cx="11645187" cy="835589"/>
          </a:xfrm>
        </p:spPr>
        <p:txBody>
          <a:bodyPr>
            <a:normAutofit fontScale="90000"/>
          </a:bodyPr>
          <a:lstStyle/>
          <a:p>
            <a:pPr algn="l"/>
            <a:r>
              <a:rPr lang="ru-RU" dirty="0">
                <a:latin typeface="TTDaysSans-Black" panose="02000505040000020003" pitchFamily="2" charset="-52"/>
              </a:rPr>
              <a:t>Точка </a:t>
            </a:r>
            <a:r>
              <a:rPr lang="ru-RU" dirty="0">
                <a:solidFill>
                  <a:srgbClr val="5F2987"/>
                </a:solidFill>
                <a:latin typeface="TTDaysSans-Black" panose="02000505040000020003" pitchFamily="2" charset="-52"/>
              </a:rPr>
              <a:t>входа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F951044-FB85-417F-82FE-93FB6B1C7A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000" y="2852657"/>
            <a:ext cx="4191585" cy="1152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4872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F40B3EE-1397-4B32-92DC-79FFB5E028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0000" y="360000"/>
            <a:ext cx="11645187" cy="835589"/>
          </a:xfrm>
        </p:spPr>
        <p:txBody>
          <a:bodyPr>
            <a:normAutofit fontScale="90000"/>
          </a:bodyPr>
          <a:lstStyle/>
          <a:p>
            <a:pPr algn="l"/>
            <a:r>
              <a:rPr lang="ru-RU" dirty="0">
                <a:latin typeface="TTDaysSans-Black" panose="02000505040000020003" pitchFamily="2" charset="-52"/>
              </a:rPr>
              <a:t>Точка </a:t>
            </a:r>
            <a:r>
              <a:rPr lang="ru-RU" dirty="0">
                <a:solidFill>
                  <a:srgbClr val="5F2987"/>
                </a:solidFill>
                <a:latin typeface="TTDaysSans-Black" panose="02000505040000020003" pitchFamily="2" charset="-52"/>
              </a:rPr>
              <a:t>входа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A7B8592-2493-46F3-AA93-609E893690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000" y="1294201"/>
            <a:ext cx="6439799" cy="5468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5195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F40B3EE-1397-4B32-92DC-79FFB5E028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0000" y="360000"/>
            <a:ext cx="11645187" cy="835589"/>
          </a:xfrm>
        </p:spPr>
        <p:txBody>
          <a:bodyPr>
            <a:normAutofit fontScale="90000"/>
          </a:bodyPr>
          <a:lstStyle/>
          <a:p>
            <a:pPr algn="l"/>
            <a:r>
              <a:rPr lang="ru-RU" dirty="0">
                <a:latin typeface="TTDaysSans-Black" panose="02000505040000020003" pitchFamily="2" charset="-52"/>
              </a:rPr>
              <a:t>Запуск </a:t>
            </a:r>
            <a:r>
              <a:rPr lang="ru-RU" dirty="0">
                <a:solidFill>
                  <a:srgbClr val="5F2987"/>
                </a:solidFill>
                <a:latin typeface="TTDaysSans-Black" panose="02000505040000020003" pitchFamily="2" charset="-52"/>
              </a:rPr>
              <a:t>приложения</a:t>
            </a:r>
          </a:p>
        </p:txBody>
      </p: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2FB2666B-1300-4244-9863-EB8493BB8528}"/>
              </a:ext>
            </a:extLst>
          </p:cNvPr>
          <p:cNvGrpSpPr/>
          <p:nvPr/>
        </p:nvGrpSpPr>
        <p:grpSpPr>
          <a:xfrm>
            <a:off x="976485" y="1211596"/>
            <a:ext cx="10239029" cy="5538359"/>
            <a:chOff x="118603" y="208629"/>
            <a:chExt cx="11949226" cy="6463416"/>
          </a:xfrm>
        </p:grpSpPr>
        <p:pic>
          <p:nvPicPr>
            <p:cNvPr id="10" name="Рисунок 9">
              <a:extLst>
                <a:ext uri="{FF2B5EF4-FFF2-40B4-BE49-F238E27FC236}">
                  <a16:creationId xmlns:a16="http://schemas.microsoft.com/office/drawing/2014/main" id="{D663A865-A114-40D1-9DC1-78DDF20C42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8603" y="208629"/>
              <a:ext cx="11949226" cy="6463416"/>
            </a:xfrm>
            <a:prstGeom prst="rect">
              <a:avLst/>
            </a:prstGeom>
          </p:spPr>
        </p:pic>
        <p:sp>
          <p:nvSpPr>
            <p:cNvPr id="11" name="Прямоугольник 10">
              <a:extLst>
                <a:ext uri="{FF2B5EF4-FFF2-40B4-BE49-F238E27FC236}">
                  <a16:creationId xmlns:a16="http://schemas.microsoft.com/office/drawing/2014/main" id="{A1AA5503-BCAB-493E-A172-99D8291A51D2}"/>
                </a:ext>
              </a:extLst>
            </p:cNvPr>
            <p:cNvSpPr/>
            <p:nvPr/>
          </p:nvSpPr>
          <p:spPr>
            <a:xfrm>
              <a:off x="2447600" y="1300256"/>
              <a:ext cx="2233240" cy="324463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2" name="Прямоугольник 11">
              <a:extLst>
                <a:ext uri="{FF2B5EF4-FFF2-40B4-BE49-F238E27FC236}">
                  <a16:creationId xmlns:a16="http://schemas.microsoft.com/office/drawing/2014/main" id="{0AAD6FD1-692A-4828-876B-73DC4B8A5F53}"/>
                </a:ext>
              </a:extLst>
            </p:cNvPr>
            <p:cNvSpPr/>
            <p:nvPr/>
          </p:nvSpPr>
          <p:spPr>
            <a:xfrm>
              <a:off x="4868468" y="980909"/>
              <a:ext cx="3576811" cy="481578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</p:spTree>
    <p:extLst>
      <p:ext uri="{BB962C8B-B14F-4D97-AF65-F5344CB8AC3E}">
        <p14:creationId xmlns:p14="http://schemas.microsoft.com/office/powerpoint/2010/main" val="10691453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A05021A-77F6-4AAA-B0E9-4C27BD72E9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851" y="189948"/>
            <a:ext cx="12006730" cy="6500777"/>
          </a:xfrm>
          <a:prstGeom prst="rect">
            <a:avLst/>
          </a:prstGeom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AC76C6FF-EA77-414F-9515-C919785719C8}"/>
              </a:ext>
            </a:extLst>
          </p:cNvPr>
          <p:cNvSpPr/>
          <p:nvPr/>
        </p:nvSpPr>
        <p:spPr>
          <a:xfrm>
            <a:off x="2488056" y="770965"/>
            <a:ext cx="7337262" cy="57374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12493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A05021A-77F6-4AAA-B0E9-4C27BD72E9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851" y="193076"/>
            <a:ext cx="12006730" cy="6494520"/>
          </a:xfrm>
          <a:prstGeom prst="rect">
            <a:avLst/>
          </a:prstGeom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CAFB92C0-BFE9-472C-8F51-44CA3A0D94F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8532" y="2268847"/>
            <a:ext cx="4145814" cy="4020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44974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F40B3EE-1397-4B32-92DC-79FFB5E028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0000" y="360000"/>
            <a:ext cx="11645187" cy="835589"/>
          </a:xfrm>
        </p:spPr>
        <p:txBody>
          <a:bodyPr>
            <a:normAutofit fontScale="90000"/>
          </a:bodyPr>
          <a:lstStyle/>
          <a:p>
            <a:pPr algn="l"/>
            <a:r>
              <a:rPr lang="ru-RU" dirty="0">
                <a:latin typeface="TTDaysSans-Black" panose="02000505040000020003" pitchFamily="2" charset="-52"/>
              </a:rPr>
              <a:t>Код простого </a:t>
            </a:r>
            <a:r>
              <a:rPr lang="ru-RU" dirty="0">
                <a:solidFill>
                  <a:srgbClr val="5F2987"/>
                </a:solidFill>
                <a:latin typeface="TTDaysSans-Black" panose="02000505040000020003" pitchFamily="2" charset="-52"/>
              </a:rPr>
              <a:t>приложения</a:t>
            </a:r>
          </a:p>
        </p:txBody>
      </p:sp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E0091381-7969-4F28-8817-6D94DF1BBB95}"/>
              </a:ext>
            </a:extLst>
          </p:cNvPr>
          <p:cNvGrpSpPr/>
          <p:nvPr/>
        </p:nvGrpSpPr>
        <p:grpSpPr>
          <a:xfrm>
            <a:off x="360000" y="2233762"/>
            <a:ext cx="7114286" cy="2390476"/>
            <a:chOff x="360000" y="2233762"/>
            <a:chExt cx="7114286" cy="2390476"/>
          </a:xfrm>
        </p:grpSpPr>
        <p:pic>
          <p:nvPicPr>
            <p:cNvPr id="4" name="Рисунок 3">
              <a:extLst>
                <a:ext uri="{FF2B5EF4-FFF2-40B4-BE49-F238E27FC236}">
                  <a16:creationId xmlns:a16="http://schemas.microsoft.com/office/drawing/2014/main" id="{7982E5F4-1FA2-4D48-86F1-E7BD0D6ACD5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0000" y="2233762"/>
              <a:ext cx="7114286" cy="2390476"/>
            </a:xfrm>
            <a:prstGeom prst="rect">
              <a:avLst/>
            </a:prstGeom>
          </p:spPr>
        </p:pic>
        <p:sp>
          <p:nvSpPr>
            <p:cNvPr id="5" name="Прямоугольник 4">
              <a:extLst>
                <a:ext uri="{FF2B5EF4-FFF2-40B4-BE49-F238E27FC236}">
                  <a16:creationId xmlns:a16="http://schemas.microsoft.com/office/drawing/2014/main" id="{E82B4759-EE96-4E1F-9740-E506B9EAB4FB}"/>
                </a:ext>
              </a:extLst>
            </p:cNvPr>
            <p:cNvSpPr/>
            <p:nvPr/>
          </p:nvSpPr>
          <p:spPr>
            <a:xfrm>
              <a:off x="360000" y="2966224"/>
              <a:ext cx="2450107" cy="46277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11212662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F40B3EE-1397-4B32-92DC-79FFB5E028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0000" y="360000"/>
            <a:ext cx="8967021" cy="835589"/>
          </a:xfrm>
        </p:spPr>
        <p:txBody>
          <a:bodyPr>
            <a:normAutofit fontScale="90000"/>
          </a:bodyPr>
          <a:lstStyle/>
          <a:p>
            <a:pPr algn="l"/>
            <a:r>
              <a:rPr lang="ru-RU" dirty="0">
                <a:latin typeface="TTDaysSans-Black" panose="02000505040000020003" pitchFamily="2" charset="-52"/>
              </a:rPr>
              <a:t>А кто такой </a:t>
            </a:r>
            <a:r>
              <a:rPr lang="en-US" dirty="0">
                <a:solidFill>
                  <a:srgbClr val="5F2987"/>
                </a:solidFill>
                <a:latin typeface="TTDaysSans-Black" panose="02000505040000020003" pitchFamily="2" charset="-52"/>
              </a:rPr>
              <a:t>Dart</a:t>
            </a:r>
            <a:r>
              <a:rPr lang="en-US" dirty="0">
                <a:latin typeface="TTDaysSans-Black" panose="02000505040000020003" pitchFamily="2" charset="-52"/>
              </a:rPr>
              <a:t>?</a:t>
            </a:r>
            <a:endParaRPr lang="ru-RU" dirty="0">
              <a:latin typeface="TTDaysSans-Black" panose="02000505040000020003" pitchFamily="2" charset="-52"/>
            </a:endParaRPr>
          </a:p>
        </p:txBody>
      </p: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2B27ADD7-88C0-4082-B36A-F0FC8F41420A}"/>
              </a:ext>
            </a:extLst>
          </p:cNvPr>
          <p:cNvSpPr txBox="1">
            <a:spLocks/>
          </p:cNvSpPr>
          <p:nvPr/>
        </p:nvSpPr>
        <p:spPr>
          <a:xfrm>
            <a:off x="359999" y="1465006"/>
            <a:ext cx="10022866" cy="503299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latin typeface="TTDaysSans-Bold" panose="02000805000000020003" pitchFamily="2" charset="-52"/>
              </a:rPr>
              <a:t>Dart</a:t>
            </a:r>
            <a:r>
              <a:rPr lang="ru-RU" sz="3600" dirty="0">
                <a:latin typeface="TTDaysSans-Regular" panose="02000505000000020003" pitchFamily="2" charset="-52"/>
              </a:rPr>
              <a:t> – ЯП, используемый</a:t>
            </a:r>
            <a:r>
              <a:rPr lang="en-US" sz="3600" dirty="0">
                <a:latin typeface="TTDaysSans-Regular" panose="02000505000000020003" pitchFamily="2" charset="-52"/>
              </a:rPr>
              <a:t> </a:t>
            </a:r>
            <a:r>
              <a:rPr lang="ru-RU" sz="3600" dirty="0">
                <a:latin typeface="TTDaysSans-Regular" panose="02000505000000020003" pitchFamily="2" charset="-52"/>
              </a:rPr>
              <a:t>в </a:t>
            </a:r>
            <a:r>
              <a:rPr lang="en-US" sz="3600" dirty="0">
                <a:solidFill>
                  <a:srgbClr val="5F2987"/>
                </a:solidFill>
                <a:latin typeface="TTDaysSans-Regular" panose="02000505000000020003" pitchFamily="2" charset="-52"/>
              </a:rPr>
              <a:t>Flutter</a:t>
            </a:r>
            <a:r>
              <a:rPr lang="ru-RU" sz="3600" dirty="0">
                <a:solidFill>
                  <a:srgbClr val="5F2987"/>
                </a:solidFill>
                <a:latin typeface="TTDaysSans-Regular" panose="02000505000000020003" pitchFamily="2" charset="-52"/>
              </a:rPr>
              <a:t> </a:t>
            </a:r>
          </a:p>
        </p:txBody>
      </p:sp>
      <p:pic>
        <p:nvPicPr>
          <p:cNvPr id="3074" name="Picture 2" descr="Логотип программы Flutter">
            <a:extLst>
              <a:ext uri="{FF2B5EF4-FFF2-40B4-BE49-F238E27FC236}">
                <a16:creationId xmlns:a16="http://schemas.microsoft.com/office/drawing/2014/main" id="{B5B7D89B-7883-45B7-AA38-DD459BF773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26" y="2753816"/>
            <a:ext cx="5238750" cy="1495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Изображение логотипа">
            <a:extLst>
              <a:ext uri="{FF2B5EF4-FFF2-40B4-BE49-F238E27FC236}">
                <a16:creationId xmlns:a16="http://schemas.microsoft.com/office/drawing/2014/main" id="{64E34C00-EE06-4E26-B203-CA13008128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3212" y="2948065"/>
            <a:ext cx="4170081" cy="1300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5C45FAD-E176-4A12-BF56-649939E984D3}"/>
              </a:ext>
            </a:extLst>
          </p:cNvPr>
          <p:cNvSpPr txBox="1">
            <a:spLocks/>
          </p:cNvSpPr>
          <p:nvPr/>
        </p:nvSpPr>
        <p:spPr>
          <a:xfrm>
            <a:off x="489562" y="4652028"/>
            <a:ext cx="11212876" cy="118399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600" dirty="0">
                <a:solidFill>
                  <a:srgbClr val="5F2987"/>
                </a:solidFill>
                <a:latin typeface="TTDaysSans-Regular" panose="02000505000000020003" pitchFamily="2" charset="-52"/>
              </a:rPr>
              <a:t>правда похожи?</a:t>
            </a:r>
          </a:p>
          <a:p>
            <a:r>
              <a:rPr lang="ru-RU" sz="3600" dirty="0">
                <a:solidFill>
                  <a:srgbClr val="5F2987"/>
                </a:solidFill>
                <a:latin typeface="TTDaysSans-Regular" panose="02000505000000020003" pitchFamily="2" charset="-52"/>
              </a:rPr>
              <a:t>(они действительно не разлей вода)</a:t>
            </a:r>
          </a:p>
        </p:txBody>
      </p:sp>
    </p:spTree>
    <p:extLst>
      <p:ext uri="{BB962C8B-B14F-4D97-AF65-F5344CB8AC3E}">
        <p14:creationId xmlns:p14="http://schemas.microsoft.com/office/powerpoint/2010/main" val="32663531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528CF82-2008-4FEF-9B70-C5A889A28E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0000" y="873761"/>
            <a:ext cx="10317015" cy="5110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4872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BC9A288-6DED-45C8-9EBF-1C1455FD96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000" y="1823812"/>
            <a:ext cx="6687483" cy="3210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1358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4C28FFE-3081-4B44-94A6-3D8CA5567A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000" y="1066469"/>
            <a:ext cx="7821116" cy="4725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1923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17A3DCD-588F-4707-AE0D-9DA6E4A21F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000" y="278783"/>
            <a:ext cx="11657257" cy="638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4096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A05021A-77F6-4AAA-B0E9-4C27BD72E9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851" y="196204"/>
            <a:ext cx="12006730" cy="6488264"/>
          </a:xfrm>
          <a:prstGeom prst="rect">
            <a:avLst/>
          </a:prstGeom>
        </p:spPr>
      </p:pic>
      <p:pic>
        <p:nvPicPr>
          <p:cNvPr id="4" name="Picture 6">
            <a:extLst>
              <a:ext uri="{FF2B5EF4-FFF2-40B4-BE49-F238E27FC236}">
                <a16:creationId xmlns:a16="http://schemas.microsoft.com/office/drawing/2014/main" id="{01D3D521-9B95-44DE-BE53-88196F2748E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8990" y="2837817"/>
            <a:ext cx="4145814" cy="4020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51988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F40B3EE-1397-4B32-92DC-79FFB5E028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0000" y="360000"/>
            <a:ext cx="11348780" cy="835589"/>
          </a:xfrm>
        </p:spPr>
        <p:txBody>
          <a:bodyPr>
            <a:normAutofit fontScale="90000"/>
          </a:bodyPr>
          <a:lstStyle/>
          <a:p>
            <a:pPr algn="l"/>
            <a:r>
              <a:rPr lang="ru-RU" dirty="0">
                <a:latin typeface="TTDaysSans-Black" panose="02000505040000020003" pitchFamily="2" charset="-52"/>
              </a:rPr>
              <a:t>Итоги</a:t>
            </a:r>
          </a:p>
        </p:txBody>
      </p: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2B27ADD7-88C0-4082-B36A-F0FC8F41420A}"/>
              </a:ext>
            </a:extLst>
          </p:cNvPr>
          <p:cNvSpPr txBox="1">
            <a:spLocks/>
          </p:cNvSpPr>
          <p:nvPr/>
        </p:nvSpPr>
        <p:spPr>
          <a:xfrm>
            <a:off x="359999" y="1465006"/>
            <a:ext cx="10022866" cy="503299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 algn="l">
              <a:lnSpc>
                <a:spcPct val="100000"/>
              </a:lnSpc>
              <a:spcBef>
                <a:spcPts val="1400"/>
              </a:spcBef>
              <a:buClr>
                <a:srgbClr val="5F2987"/>
              </a:buClr>
              <a:buFont typeface="TTDaysSans-Black" panose="02000505040000020003" pitchFamily="2" charset="-52"/>
              <a:buChar char="#"/>
            </a:pPr>
            <a:r>
              <a:rPr lang="ru-RU" sz="3600" dirty="0" err="1">
                <a:solidFill>
                  <a:srgbClr val="5F2987"/>
                </a:solidFill>
                <a:latin typeface="TTDaysSans-Bold" panose="02000805000000020003" pitchFamily="2" charset="-52"/>
              </a:rPr>
              <a:t>Flutter</a:t>
            </a:r>
            <a:r>
              <a:rPr lang="en-US" sz="3600" dirty="0">
                <a:latin typeface="TTDaysSans-Bold" panose="02000805000000020003" pitchFamily="2" charset="-52"/>
              </a:rPr>
              <a:t> </a:t>
            </a:r>
            <a:r>
              <a:rPr lang="ru-RU" sz="3600" dirty="0">
                <a:latin typeface="TTDaysSans-Regular" panose="02000505000000020003" pitchFamily="2" charset="-52"/>
              </a:rPr>
              <a:t>и </a:t>
            </a:r>
            <a:r>
              <a:rPr lang="en-US" sz="3600" dirty="0">
                <a:solidFill>
                  <a:srgbClr val="5F2987"/>
                </a:solidFill>
                <a:latin typeface="TTDaysSans-Bold" panose="02000805000000020003" pitchFamily="2" charset="-52"/>
              </a:rPr>
              <a:t>Dart</a:t>
            </a:r>
            <a:r>
              <a:rPr lang="en-US" sz="3600" dirty="0">
                <a:latin typeface="TTDaysSans-Bold" panose="02000805000000020003" pitchFamily="2" charset="-52"/>
              </a:rPr>
              <a:t> </a:t>
            </a:r>
            <a:r>
              <a:rPr lang="en-US" sz="3600" dirty="0">
                <a:latin typeface="TTDaysSans-Regular" panose="02000505000000020003" pitchFamily="2" charset="-52"/>
              </a:rPr>
              <a:t>–</a:t>
            </a:r>
            <a:r>
              <a:rPr lang="en-US" sz="3600" b="1" dirty="0">
                <a:latin typeface="TTDaysSans-Regular" panose="02000505000000020003" pitchFamily="2" charset="-52"/>
              </a:rPr>
              <a:t> </a:t>
            </a:r>
            <a:r>
              <a:rPr lang="ru-RU" sz="3600" dirty="0">
                <a:latin typeface="TTDaysSans-Bold" panose="02000805000000020003" pitchFamily="2" charset="-52"/>
              </a:rPr>
              <a:t>волшебная палочка</a:t>
            </a:r>
            <a:r>
              <a:rPr lang="ru-RU" sz="3600" dirty="0">
                <a:latin typeface="TTDaysSans-Regular" panose="02000505000000020003" pitchFamily="2" charset="-52"/>
              </a:rPr>
              <a:t>, которой можно и гвоздь забить, и что-то выкрутить</a:t>
            </a:r>
          </a:p>
          <a:p>
            <a:pPr marL="571500" indent="-571500" algn="l">
              <a:lnSpc>
                <a:spcPct val="100000"/>
              </a:lnSpc>
              <a:spcBef>
                <a:spcPts val="1400"/>
              </a:spcBef>
              <a:buClr>
                <a:srgbClr val="5F2987"/>
              </a:buClr>
              <a:buFont typeface="TTDaysSans-Black" panose="02000505040000020003" pitchFamily="2" charset="-52"/>
              <a:buChar char="#"/>
            </a:pPr>
            <a:r>
              <a:rPr lang="ru-RU" sz="3600" dirty="0">
                <a:latin typeface="TTDaysSans-Regular" panose="02000505000000020003" pitchFamily="2" charset="-52"/>
              </a:rPr>
              <a:t>Любимая игрушка в детстве у </a:t>
            </a:r>
            <a:r>
              <a:rPr lang="en-US" sz="3600" dirty="0">
                <a:latin typeface="TTDaysSans-Regular" panose="02000505000000020003" pitchFamily="2" charset="-52"/>
              </a:rPr>
              <a:t>Flutter </a:t>
            </a:r>
            <a:r>
              <a:rPr lang="ru-RU" sz="3600" dirty="0">
                <a:latin typeface="TTDaysSans-Regular" panose="02000505000000020003" pitchFamily="2" charset="-52"/>
              </a:rPr>
              <a:t>была </a:t>
            </a:r>
            <a:r>
              <a:rPr lang="ru-RU" sz="3600" dirty="0">
                <a:solidFill>
                  <a:srgbClr val="5F2987"/>
                </a:solidFill>
                <a:latin typeface="TTDaysSans-Bold" panose="02000805000000020003" pitchFamily="2" charset="-52"/>
              </a:rPr>
              <a:t>матрёшка</a:t>
            </a:r>
          </a:p>
          <a:p>
            <a:pPr marL="571500" indent="-571500" algn="l">
              <a:lnSpc>
                <a:spcPct val="100000"/>
              </a:lnSpc>
              <a:spcBef>
                <a:spcPts val="1400"/>
              </a:spcBef>
              <a:buClr>
                <a:srgbClr val="5F2987"/>
              </a:buClr>
              <a:buFont typeface="TTDaysSans-Black" panose="02000505040000020003" pitchFamily="2" charset="-52"/>
              <a:buChar char="#"/>
            </a:pPr>
            <a:r>
              <a:rPr lang="en-US" sz="3600" dirty="0">
                <a:solidFill>
                  <a:srgbClr val="5F2987"/>
                </a:solidFill>
                <a:latin typeface="TTDaysSans-Bold" panose="02000805000000020003" pitchFamily="2" charset="-52"/>
              </a:rPr>
              <a:t>Flutter </a:t>
            </a:r>
            <a:r>
              <a:rPr lang="en-US" sz="3600" dirty="0">
                <a:latin typeface="TTDaysSans-Regular" panose="02000505000000020003" pitchFamily="2" charset="-52"/>
              </a:rPr>
              <a:t>– </a:t>
            </a:r>
            <a:r>
              <a:rPr lang="ru-RU" sz="3600" dirty="0">
                <a:latin typeface="TTDaysSans-Regular" panose="02000505000000020003" pitchFamily="2" charset="-52"/>
              </a:rPr>
              <a:t>круто </a:t>
            </a:r>
            <a:r>
              <a:rPr lang="en-US" sz="3600" dirty="0">
                <a:latin typeface="TTDaysSans-Regular" panose="02000505000000020003" pitchFamily="2" charset="-52"/>
              </a:rPr>
              <a:t>^ ,^</a:t>
            </a:r>
            <a:endParaRPr lang="ru-RU" sz="3600" dirty="0">
              <a:latin typeface="TTDaysSans-Regular" panose="02000505000000020003" pitchFamily="2" charset="-52"/>
            </a:endParaRPr>
          </a:p>
          <a:p>
            <a:pPr marL="571500" indent="-571500" algn="l">
              <a:buClr>
                <a:srgbClr val="5F2987"/>
              </a:buClr>
              <a:buFont typeface="TTDaysSans-Black" panose="02000505040000020003" pitchFamily="2" charset="-52"/>
              <a:buChar char="#"/>
            </a:pPr>
            <a:endParaRPr lang="ru-RU" sz="3600" dirty="0">
              <a:latin typeface="TTDaysSans-Regular" panose="02000505000000020003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25990433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44B4F1E-2C00-410A-A416-247DD6F98B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9430" y="1195589"/>
            <a:ext cx="4814918" cy="4814918"/>
          </a:xfrm>
          <a:prstGeom prst="rect">
            <a:avLst/>
          </a:prstGeom>
        </p:spPr>
      </p:pic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C1291E3B-2EEC-4692-A597-102E4043BC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0000" y="360000"/>
            <a:ext cx="11645187" cy="835589"/>
          </a:xfrm>
        </p:spPr>
        <p:txBody>
          <a:bodyPr>
            <a:normAutofit fontScale="90000"/>
          </a:bodyPr>
          <a:lstStyle/>
          <a:p>
            <a:pPr algn="l"/>
            <a:r>
              <a:rPr lang="ru-RU" dirty="0">
                <a:latin typeface="TTDaysSans-Black" panose="02000505040000020003" pitchFamily="2" charset="-52"/>
              </a:rPr>
              <a:t>Где найти </a:t>
            </a:r>
            <a:r>
              <a:rPr lang="ru-RU" dirty="0">
                <a:solidFill>
                  <a:srgbClr val="5F2987"/>
                </a:solidFill>
                <a:latin typeface="TTDaysSans-Black" panose="02000505040000020003" pitchFamily="2" charset="-52"/>
              </a:rPr>
              <a:t>всё за сегодня?</a:t>
            </a:r>
          </a:p>
        </p:txBody>
      </p:sp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09025636-02D6-45D4-8152-D0B59E8C43EE}"/>
              </a:ext>
            </a:extLst>
          </p:cNvPr>
          <p:cNvSpPr txBox="1">
            <a:spLocks/>
          </p:cNvSpPr>
          <p:nvPr/>
        </p:nvSpPr>
        <p:spPr>
          <a:xfrm>
            <a:off x="359998" y="6027317"/>
            <a:ext cx="11382235" cy="57104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600" dirty="0">
                <a:latin typeface="TTDaysSans-Bold" panose="02000805000000020003" pitchFamily="2" charset="-52"/>
              </a:rPr>
              <a:t>https://github.com/aiinty/fluttercourse</a:t>
            </a:r>
            <a:endParaRPr lang="ru-RU" sz="3600" dirty="0">
              <a:latin typeface="TTDaysSans-Regular" panose="02000505000000020003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280910382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>
            <a:extLst>
              <a:ext uri="{FF2B5EF4-FFF2-40B4-BE49-F238E27FC236}">
                <a16:creationId xmlns:a16="http://schemas.microsoft.com/office/drawing/2014/main" id="{3B6E2C74-D741-4C76-A930-6DCFF7999C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0" y="752475"/>
            <a:ext cx="9525000" cy="535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38313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E7712C16-ECA6-4CDD-B7A2-D47CA66C854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7981177"/>
              </p:ext>
            </p:extLst>
          </p:nvPr>
        </p:nvGraphicFramePr>
        <p:xfrm>
          <a:off x="7416542" y="3429000"/>
          <a:ext cx="5053409" cy="37956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5" r:id="rId3" imgW="14688700" imgH="11032808" progId="">
                  <p:embed/>
                </p:oleObj>
              </mc:Choice>
              <mc:Fallback>
                <p:oleObj r:id="rId3" imgW="14688700" imgH="11032808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416542" y="3429000"/>
                        <a:ext cx="5053409" cy="37956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F40B3EE-1397-4B32-92DC-79FFB5E028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0000" y="360000"/>
            <a:ext cx="11645187" cy="835589"/>
          </a:xfrm>
        </p:spPr>
        <p:txBody>
          <a:bodyPr>
            <a:normAutofit fontScale="90000"/>
          </a:bodyPr>
          <a:lstStyle/>
          <a:p>
            <a:pPr algn="l"/>
            <a:r>
              <a:rPr lang="ru-RU" dirty="0">
                <a:latin typeface="TTDaysSans-Black" panose="02000505040000020003" pitchFamily="2" charset="-52"/>
              </a:rPr>
              <a:t>Почему </a:t>
            </a:r>
            <a:r>
              <a:rPr lang="en-US" dirty="0">
                <a:solidFill>
                  <a:srgbClr val="5F2987"/>
                </a:solidFill>
                <a:latin typeface="TTDaysSans-Black" panose="02000505040000020003" pitchFamily="2" charset="-52"/>
              </a:rPr>
              <a:t>Flutter</a:t>
            </a:r>
            <a:r>
              <a:rPr lang="ru-RU" dirty="0">
                <a:latin typeface="TTDaysSans-Black" panose="02000505040000020003" pitchFamily="2" charset="-52"/>
              </a:rPr>
              <a:t> - круто</a:t>
            </a:r>
            <a:r>
              <a:rPr lang="en-US" dirty="0">
                <a:latin typeface="TTDaysSans-Black" panose="02000505040000020003" pitchFamily="2" charset="-52"/>
              </a:rPr>
              <a:t>?</a:t>
            </a:r>
            <a:endParaRPr lang="ru-RU" dirty="0">
              <a:latin typeface="TTDaysSans-Black" panose="02000505040000020003" pitchFamily="2" charset="-52"/>
            </a:endParaRP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7952C1A2-15FE-4B45-B2DB-0C7A93BD0A45}"/>
              </a:ext>
            </a:extLst>
          </p:cNvPr>
          <p:cNvSpPr txBox="1">
            <a:spLocks/>
          </p:cNvSpPr>
          <p:nvPr/>
        </p:nvSpPr>
        <p:spPr>
          <a:xfrm>
            <a:off x="359999" y="1465006"/>
            <a:ext cx="10022866" cy="503299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 algn="l">
              <a:lnSpc>
                <a:spcPct val="150000"/>
              </a:lnSpc>
              <a:buClr>
                <a:srgbClr val="5F2987"/>
              </a:buClr>
              <a:buFont typeface="TTDaysSans-Black" panose="02000505040000020003" pitchFamily="2" charset="-52"/>
              <a:buChar char="+"/>
            </a:pPr>
            <a:r>
              <a:rPr lang="ru-RU" sz="3600" dirty="0">
                <a:latin typeface="TTDaysSans-Regular" panose="02000505000000020003" pitchFamily="2" charset="-52"/>
              </a:rPr>
              <a:t>Кроссплатформенность</a:t>
            </a:r>
          </a:p>
          <a:p>
            <a:pPr marL="571500" indent="-571500" algn="l">
              <a:lnSpc>
                <a:spcPct val="150000"/>
              </a:lnSpc>
              <a:buClr>
                <a:srgbClr val="5F2987"/>
              </a:buClr>
              <a:buFont typeface="TTDaysSans-Black" panose="02000505040000020003" pitchFamily="2" charset="-52"/>
              <a:buChar char="+"/>
            </a:pPr>
            <a:r>
              <a:rPr lang="ru-RU" sz="3600" dirty="0">
                <a:latin typeface="TTDaysSans-Regular" panose="02000505000000020003" pitchFamily="2" charset="-52"/>
              </a:rPr>
              <a:t>Богатый выбор виджетов</a:t>
            </a:r>
          </a:p>
          <a:p>
            <a:pPr marL="571500" indent="-571500" algn="l">
              <a:lnSpc>
                <a:spcPct val="150000"/>
              </a:lnSpc>
              <a:buClr>
                <a:srgbClr val="5F2987"/>
              </a:buClr>
              <a:buFont typeface="TTDaysSans-Black" panose="02000505040000020003" pitchFamily="2" charset="-52"/>
              <a:buChar char="+"/>
            </a:pPr>
            <a:r>
              <a:rPr lang="ru-RU" sz="3600" dirty="0">
                <a:latin typeface="TTDaysSans-Regular" panose="02000505000000020003" pitchFamily="2" charset="-52"/>
              </a:rPr>
              <a:t>Открытый исходный код</a:t>
            </a:r>
          </a:p>
        </p:txBody>
      </p:sp>
    </p:spTree>
    <p:extLst>
      <p:ext uri="{BB962C8B-B14F-4D97-AF65-F5344CB8AC3E}">
        <p14:creationId xmlns:p14="http://schemas.microsoft.com/office/powerpoint/2010/main" val="26438797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F09DE8C-018E-49F9-A437-B7806AF678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744" y="744815"/>
            <a:ext cx="7780246" cy="536836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DDDA68E-ADF0-48EA-8F0F-EE4E52EA03BD}"/>
              </a:ext>
            </a:extLst>
          </p:cNvPr>
          <p:cNvSpPr txBox="1"/>
          <p:nvPr/>
        </p:nvSpPr>
        <p:spPr>
          <a:xfrm>
            <a:off x="0" y="6536267"/>
            <a:ext cx="112268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>
                <a:latin typeface="TTDaysSans-Regular" panose="02000505000000020003" pitchFamily="2" charset="-52"/>
                <a:hlinkClick r:id="rId3"/>
              </a:rPr>
              <a:t>https://www.statista.com/statistics/793840/worldwide-developer-survey-most-used-frameworks/</a:t>
            </a:r>
            <a:endParaRPr lang="ru-RU" sz="1050" dirty="0">
              <a:latin typeface="TTDaysSans-Regular" panose="02000505000000020003" pitchFamily="2" charset="-52"/>
            </a:endParaRPr>
          </a:p>
        </p:txBody>
      </p: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2CA6EC62-C9FE-4C7A-AE97-E04A58CBE533}"/>
              </a:ext>
            </a:extLst>
          </p:cNvPr>
          <p:cNvGrpSpPr/>
          <p:nvPr/>
        </p:nvGrpSpPr>
        <p:grpSpPr>
          <a:xfrm>
            <a:off x="1874474" y="4250148"/>
            <a:ext cx="3135676" cy="595653"/>
            <a:chOff x="2969849" y="4255831"/>
            <a:chExt cx="3135676" cy="595653"/>
          </a:xfrm>
        </p:grpSpPr>
        <p:sp>
          <p:nvSpPr>
            <p:cNvPr id="8" name="Заголовок 1">
              <a:extLst>
                <a:ext uri="{FF2B5EF4-FFF2-40B4-BE49-F238E27FC236}">
                  <a16:creationId xmlns:a16="http://schemas.microsoft.com/office/drawing/2014/main" id="{8CEB8AF7-690A-4DB0-9DE7-25C850215147}"/>
                </a:ext>
              </a:extLst>
            </p:cNvPr>
            <p:cNvSpPr txBox="1">
              <a:spLocks/>
            </p:cNvSpPr>
            <p:nvPr/>
          </p:nvSpPr>
          <p:spPr>
            <a:xfrm>
              <a:off x="2969849" y="4255831"/>
              <a:ext cx="640126" cy="595653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 fontScale="97500"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3600" dirty="0">
                  <a:latin typeface="TTDaysSans-Bold" panose="02000805000000020003" pitchFamily="2" charset="-52"/>
                </a:rPr>
                <a:t>11</a:t>
              </a:r>
              <a:endParaRPr lang="ru-RU" sz="3600" dirty="0">
                <a:latin typeface="TTDaysSans-Regular" panose="02000505000000020003" pitchFamily="2" charset="-52"/>
              </a:endParaRPr>
            </a:p>
          </p:txBody>
        </p:sp>
        <p:cxnSp>
          <p:nvCxnSpPr>
            <p:cNvPr id="10" name="Прямая соединительная линия 9">
              <a:extLst>
                <a:ext uri="{FF2B5EF4-FFF2-40B4-BE49-F238E27FC236}">
                  <a16:creationId xmlns:a16="http://schemas.microsoft.com/office/drawing/2014/main" id="{77313519-1EE3-4322-8955-403E067B1ECB}"/>
                </a:ext>
              </a:extLst>
            </p:cNvPr>
            <p:cNvCxnSpPr>
              <a:cxnSpLocks/>
              <a:stCxn id="8" idx="3"/>
            </p:cNvCxnSpPr>
            <p:nvPr/>
          </p:nvCxnSpPr>
          <p:spPr>
            <a:xfrm>
              <a:off x="3609975" y="4553658"/>
              <a:ext cx="2495550" cy="0"/>
            </a:xfrm>
            <a:prstGeom prst="line">
              <a:avLst/>
            </a:prstGeom>
            <a:ln w="57150">
              <a:solidFill>
                <a:schemeClr val="tx1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3BE71A61-1F91-4C28-AEAC-D7EBE978215E}"/>
              </a:ext>
            </a:extLst>
          </p:cNvPr>
          <p:cNvGrpSpPr/>
          <p:nvPr/>
        </p:nvGrpSpPr>
        <p:grpSpPr>
          <a:xfrm>
            <a:off x="1874474" y="2147554"/>
            <a:ext cx="2649901" cy="595653"/>
            <a:chOff x="2969849" y="4255831"/>
            <a:chExt cx="2649901" cy="595653"/>
          </a:xfrm>
        </p:grpSpPr>
        <p:sp>
          <p:nvSpPr>
            <p:cNvPr id="15" name="Заголовок 1">
              <a:extLst>
                <a:ext uri="{FF2B5EF4-FFF2-40B4-BE49-F238E27FC236}">
                  <a16:creationId xmlns:a16="http://schemas.microsoft.com/office/drawing/2014/main" id="{2C096382-407A-4549-81AA-472D4EE202BC}"/>
                </a:ext>
              </a:extLst>
            </p:cNvPr>
            <p:cNvSpPr txBox="1">
              <a:spLocks/>
            </p:cNvSpPr>
            <p:nvPr/>
          </p:nvSpPr>
          <p:spPr>
            <a:xfrm>
              <a:off x="2969849" y="4255831"/>
              <a:ext cx="640126" cy="595653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 fontScale="97500"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3600" dirty="0">
                  <a:latin typeface="TTDaysSans-Bold" panose="02000805000000020003" pitchFamily="2" charset="-52"/>
                </a:rPr>
                <a:t>5</a:t>
              </a:r>
              <a:endParaRPr lang="ru-RU" sz="3600" dirty="0">
                <a:latin typeface="TTDaysSans-Regular" panose="02000505000000020003" pitchFamily="2" charset="-52"/>
              </a:endParaRPr>
            </a:p>
          </p:txBody>
        </p:sp>
        <p:cxnSp>
          <p:nvCxnSpPr>
            <p:cNvPr id="16" name="Прямая соединительная линия 15">
              <a:extLst>
                <a:ext uri="{FF2B5EF4-FFF2-40B4-BE49-F238E27FC236}">
                  <a16:creationId xmlns:a16="http://schemas.microsoft.com/office/drawing/2014/main" id="{4E4BC617-7E63-4205-B46A-9AC980942538}"/>
                </a:ext>
              </a:extLst>
            </p:cNvPr>
            <p:cNvCxnSpPr>
              <a:cxnSpLocks/>
              <a:stCxn id="15" idx="3"/>
            </p:cNvCxnSpPr>
            <p:nvPr/>
          </p:nvCxnSpPr>
          <p:spPr>
            <a:xfrm>
              <a:off x="3609975" y="4553658"/>
              <a:ext cx="2009775" cy="0"/>
            </a:xfrm>
            <a:prstGeom prst="line">
              <a:avLst/>
            </a:prstGeom>
            <a:ln w="57150">
              <a:solidFill>
                <a:schemeClr val="tx1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098" name="Picture 2" descr="Picture background">
            <a:extLst>
              <a:ext uri="{FF2B5EF4-FFF2-40B4-BE49-F238E27FC236}">
                <a16:creationId xmlns:a16="http://schemas.microsoft.com/office/drawing/2014/main" id="{F427367F-2F86-4F52-B051-99B91AE18B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702" y="3018911"/>
            <a:ext cx="2994785" cy="998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61472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DDDA68E-ADF0-48EA-8F0F-EE4E52EA03BD}"/>
              </a:ext>
            </a:extLst>
          </p:cNvPr>
          <p:cNvSpPr txBox="1"/>
          <p:nvPr/>
        </p:nvSpPr>
        <p:spPr>
          <a:xfrm>
            <a:off x="0" y="6536267"/>
            <a:ext cx="112268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>
                <a:latin typeface="TTDaysSans-Regular" panose="02000505000000020003" pitchFamily="2" charset="-52"/>
                <a:hlinkClick r:id="rId2"/>
              </a:rPr>
              <a:t>https://flutter.dev/showcase</a:t>
            </a:r>
            <a:r>
              <a:rPr lang="en-GB" sz="1050" dirty="0">
                <a:latin typeface="TTDaysSans-Regular" panose="02000505000000020003" pitchFamily="2" charset="-52"/>
              </a:rPr>
              <a:t>  </a:t>
            </a:r>
            <a:r>
              <a:rPr lang="en-GB" sz="1050" dirty="0">
                <a:latin typeface="TTDaysSans-Regular" panose="02000505000000020003" pitchFamily="2" charset="-52"/>
                <a:hlinkClick r:id="rId3"/>
              </a:rPr>
              <a:t>https://flutter.dev/showcase/toyota</a:t>
            </a:r>
            <a:r>
              <a:rPr lang="en-GB" sz="1050" dirty="0">
                <a:latin typeface="TTDaysSans-Regular" panose="02000505000000020003" pitchFamily="2" charset="-52"/>
              </a:rPr>
              <a:t>  </a:t>
            </a:r>
            <a:r>
              <a:rPr lang="en-GB" sz="1050" dirty="0">
                <a:latin typeface="TTDaysSans-Regular" panose="02000505000000020003" pitchFamily="2" charset="-52"/>
                <a:hlinkClick r:id="rId4"/>
              </a:rPr>
              <a:t>https://flutter.dev/showcase/ebay</a:t>
            </a:r>
            <a:r>
              <a:rPr lang="en-GB" sz="1050" dirty="0">
                <a:latin typeface="TTDaysSans-Regular" panose="02000505000000020003" pitchFamily="2" charset="-52"/>
              </a:rPr>
              <a:t>  </a:t>
            </a:r>
            <a:r>
              <a:rPr lang="en-GB" sz="1050" dirty="0">
                <a:latin typeface="TTDaysSans-Regular" panose="02000505000000020003" pitchFamily="2" charset="-52"/>
                <a:hlinkClick r:id="rId5"/>
              </a:rPr>
              <a:t>https://flutter.dev/showcase/alibaba-group</a:t>
            </a:r>
            <a:endParaRPr lang="ru-RU" sz="1050" dirty="0">
              <a:latin typeface="TTDaysSans-Regular" panose="02000505000000020003" pitchFamily="2" charset="-52"/>
            </a:endParaRPr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C1505777-FD7A-4B86-B0E0-25FABC86C9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1948" y="749893"/>
            <a:ext cx="3052763" cy="1333040"/>
          </a:xfrm>
          <a:prstGeom prst="rect">
            <a:avLst/>
          </a:prstGeom>
        </p:spPr>
      </p:pic>
      <p:pic>
        <p:nvPicPr>
          <p:cNvPr id="1038" name="Picture 14" descr="Изображение логотипа">
            <a:extLst>
              <a:ext uri="{FF2B5EF4-FFF2-40B4-BE49-F238E27FC236}">
                <a16:creationId xmlns:a16="http://schemas.microsoft.com/office/drawing/2014/main" id="{D26365AA-85B3-4926-925B-BEBA694C46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461" y="4151007"/>
            <a:ext cx="2485839" cy="994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Изображение логотипа">
            <a:extLst>
              <a:ext uri="{FF2B5EF4-FFF2-40B4-BE49-F238E27FC236}">
                <a16:creationId xmlns:a16="http://schemas.microsoft.com/office/drawing/2014/main" id="{2FF24151-DEA7-4842-9AA9-7908B5A5B6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3516" y="4151007"/>
            <a:ext cx="3783073" cy="1093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Изображение логотипа">
            <a:extLst>
              <a:ext uri="{FF2B5EF4-FFF2-40B4-BE49-F238E27FC236}">
                <a16:creationId xmlns:a16="http://schemas.microsoft.com/office/drawing/2014/main" id="{CDA9B8E3-9C50-4696-B032-7562F3226A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5513" y="898759"/>
            <a:ext cx="3594278" cy="1216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Изображение логотипа">
            <a:extLst>
              <a:ext uri="{FF2B5EF4-FFF2-40B4-BE49-F238E27FC236}">
                <a16:creationId xmlns:a16="http://schemas.microsoft.com/office/drawing/2014/main" id="{FF30B25B-152E-4AD4-9E02-3507750AD2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561" y="2703331"/>
            <a:ext cx="5439139" cy="898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Заголовок 1">
            <a:extLst>
              <a:ext uri="{FF2B5EF4-FFF2-40B4-BE49-F238E27FC236}">
                <a16:creationId xmlns:a16="http://schemas.microsoft.com/office/drawing/2014/main" id="{56FF936B-B90B-4352-A3CC-B6774F2CEB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70951" y="5512946"/>
            <a:ext cx="4250099" cy="562514"/>
          </a:xfrm>
        </p:spPr>
        <p:txBody>
          <a:bodyPr>
            <a:normAutofit/>
          </a:bodyPr>
          <a:lstStyle/>
          <a:p>
            <a:r>
              <a:rPr lang="ru-RU" sz="3200" dirty="0">
                <a:solidFill>
                  <a:srgbClr val="5F2987"/>
                </a:solidFill>
                <a:latin typeface="TTDaysSans-Regular" panose="02000505000000020003" pitchFamily="2" charset="-52"/>
              </a:rPr>
              <a:t>и многие другие</a:t>
            </a:r>
          </a:p>
        </p:txBody>
      </p:sp>
    </p:spTree>
    <p:extLst>
      <p:ext uri="{BB962C8B-B14F-4D97-AF65-F5344CB8AC3E}">
        <p14:creationId xmlns:p14="http://schemas.microsoft.com/office/powerpoint/2010/main" val="21115345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F40B3EE-1397-4B32-92DC-79FFB5E028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0000" y="360000"/>
            <a:ext cx="11645187" cy="835589"/>
          </a:xfrm>
        </p:spPr>
        <p:txBody>
          <a:bodyPr>
            <a:normAutofit fontScale="90000"/>
          </a:bodyPr>
          <a:lstStyle/>
          <a:p>
            <a:pPr algn="l"/>
            <a:r>
              <a:rPr lang="ru-RU" dirty="0">
                <a:latin typeface="TTDaysSans-Black" panose="02000505040000020003" pitchFamily="2" charset="-52"/>
              </a:rPr>
              <a:t>Какие минусы у </a:t>
            </a:r>
            <a:r>
              <a:rPr lang="en-US" dirty="0">
                <a:solidFill>
                  <a:srgbClr val="5F2987"/>
                </a:solidFill>
                <a:latin typeface="TTDaysSans-Black" panose="02000505040000020003" pitchFamily="2" charset="-52"/>
              </a:rPr>
              <a:t>Flutter</a:t>
            </a:r>
            <a:r>
              <a:rPr lang="en-US" dirty="0">
                <a:latin typeface="TTDaysSans-Black" panose="02000505040000020003" pitchFamily="2" charset="-52"/>
              </a:rPr>
              <a:t>?</a:t>
            </a:r>
            <a:endParaRPr lang="ru-RU" dirty="0">
              <a:latin typeface="TTDaysSans-Black" panose="02000505040000020003" pitchFamily="2" charset="-52"/>
            </a:endParaRPr>
          </a:p>
        </p:txBody>
      </p: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3690AA1A-A9D3-44CA-A1E1-A7DB66F3A5E2}"/>
              </a:ext>
            </a:extLst>
          </p:cNvPr>
          <p:cNvSpPr txBox="1">
            <a:spLocks/>
          </p:cNvSpPr>
          <p:nvPr/>
        </p:nvSpPr>
        <p:spPr>
          <a:xfrm>
            <a:off x="359999" y="1465006"/>
            <a:ext cx="10022866" cy="503299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 algn="l">
              <a:lnSpc>
                <a:spcPct val="150000"/>
              </a:lnSpc>
              <a:buClr>
                <a:srgbClr val="5F2987"/>
              </a:buClr>
              <a:buFont typeface="TTDaysSans-Black" panose="02000505040000020003" pitchFamily="2" charset="-52"/>
              <a:buChar char="−"/>
            </a:pPr>
            <a:r>
              <a:rPr lang="ru-RU" sz="3600" dirty="0">
                <a:latin typeface="TTDaysSans-Regular" panose="02000505000000020003" pitchFamily="2" charset="-52"/>
              </a:rPr>
              <a:t>Размер приложений</a:t>
            </a:r>
          </a:p>
          <a:p>
            <a:pPr marL="571500" indent="-571500" algn="l">
              <a:lnSpc>
                <a:spcPct val="150000"/>
              </a:lnSpc>
              <a:buClr>
                <a:srgbClr val="5F2987"/>
              </a:buClr>
              <a:buFont typeface="TTDaysSans-Black" panose="02000505040000020003" pitchFamily="2" charset="-52"/>
              <a:buChar char="−"/>
            </a:pPr>
            <a:r>
              <a:rPr lang="ru-RU" sz="3600" dirty="0">
                <a:latin typeface="TTDaysSans-Regular" panose="02000505000000020003" pitchFamily="2" charset="-52"/>
              </a:rPr>
              <a:t>Производительность</a:t>
            </a:r>
          </a:p>
          <a:p>
            <a:pPr marL="571500" indent="-571500" algn="l">
              <a:lnSpc>
                <a:spcPct val="150000"/>
              </a:lnSpc>
              <a:buClr>
                <a:srgbClr val="5F2987"/>
              </a:buClr>
              <a:buFont typeface="TTDaysSans-Black" panose="02000505040000020003" pitchFamily="2" charset="-52"/>
              <a:buChar char="−"/>
            </a:pPr>
            <a:r>
              <a:rPr lang="en-US" sz="3600" dirty="0">
                <a:latin typeface="TTDaysSans-Regular" panose="02000505000000020003" pitchFamily="2" charset="-52"/>
              </a:rPr>
              <a:t>Flutter</a:t>
            </a:r>
            <a:r>
              <a:rPr lang="ru-RU" sz="3600" dirty="0">
                <a:latin typeface="TTDaysSans-Regular" panose="02000505000000020003" pitchFamily="2" charset="-52"/>
              </a:rPr>
              <a:t> только растет</a:t>
            </a:r>
          </a:p>
        </p:txBody>
      </p:sp>
      <p:pic>
        <p:nvPicPr>
          <p:cNvPr id="5122" name="Picture 2" descr="Picture background">
            <a:extLst>
              <a:ext uri="{FF2B5EF4-FFF2-40B4-BE49-F238E27FC236}">
                <a16:creationId xmlns:a16="http://schemas.microsoft.com/office/drawing/2014/main" id="{27B04B85-0005-4B4A-A695-BF3D601164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3536" y="3981503"/>
            <a:ext cx="5688658" cy="3192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16064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F40B3EE-1397-4B32-92DC-79FFB5E028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0000" y="360000"/>
            <a:ext cx="11645187" cy="835589"/>
          </a:xfrm>
        </p:spPr>
        <p:txBody>
          <a:bodyPr>
            <a:normAutofit fontScale="90000"/>
          </a:bodyPr>
          <a:lstStyle/>
          <a:p>
            <a:pPr algn="l"/>
            <a:r>
              <a:rPr lang="ru-RU" dirty="0">
                <a:latin typeface="TTDaysSans-Black" panose="02000505040000020003" pitchFamily="2" charset="-52"/>
              </a:rPr>
              <a:t>Установка </a:t>
            </a:r>
            <a:r>
              <a:rPr lang="en-US" dirty="0">
                <a:solidFill>
                  <a:srgbClr val="5F2987"/>
                </a:solidFill>
                <a:latin typeface="TTDaysSans-Black" panose="02000505040000020003" pitchFamily="2" charset="-52"/>
              </a:rPr>
              <a:t>Flutter</a:t>
            </a:r>
            <a:endParaRPr lang="ru-RU" dirty="0">
              <a:latin typeface="TTDaysSans-Black" panose="02000505040000020003" pitchFamily="2" charset="-52"/>
            </a:endParaRPr>
          </a:p>
        </p:txBody>
      </p:sp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4C2AD2F6-EA8B-4879-839E-92DF40FDF173}"/>
              </a:ext>
            </a:extLst>
          </p:cNvPr>
          <p:cNvGrpSpPr/>
          <p:nvPr/>
        </p:nvGrpSpPr>
        <p:grpSpPr>
          <a:xfrm>
            <a:off x="776748" y="1195589"/>
            <a:ext cx="10471637" cy="5573920"/>
            <a:chOff x="776748" y="1195589"/>
            <a:chExt cx="10471637" cy="5573920"/>
          </a:xfrm>
        </p:grpSpPr>
        <p:pic>
          <p:nvPicPr>
            <p:cNvPr id="7" name="Рисунок 6">
              <a:extLst>
                <a:ext uri="{FF2B5EF4-FFF2-40B4-BE49-F238E27FC236}">
                  <a16:creationId xmlns:a16="http://schemas.microsoft.com/office/drawing/2014/main" id="{F5A9A188-C3CD-4C91-8E1E-C114D749CB8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43615" y="1195589"/>
              <a:ext cx="10304770" cy="5573920"/>
            </a:xfrm>
            <a:prstGeom prst="rect">
              <a:avLst/>
            </a:prstGeom>
          </p:spPr>
        </p:pic>
        <p:sp>
          <p:nvSpPr>
            <p:cNvPr id="8" name="Прямоугольник 7">
              <a:extLst>
                <a:ext uri="{FF2B5EF4-FFF2-40B4-BE49-F238E27FC236}">
                  <a16:creationId xmlns:a16="http://schemas.microsoft.com/office/drawing/2014/main" id="{0AE0BFC2-8632-4827-8E42-B9CCFB821E73}"/>
                </a:ext>
              </a:extLst>
            </p:cNvPr>
            <p:cNvSpPr/>
            <p:nvPr/>
          </p:nvSpPr>
          <p:spPr>
            <a:xfrm>
              <a:off x="776748" y="3687097"/>
              <a:ext cx="2526891" cy="639098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</p:spTree>
    <p:extLst>
      <p:ext uri="{BB962C8B-B14F-4D97-AF65-F5344CB8AC3E}">
        <p14:creationId xmlns:p14="http://schemas.microsoft.com/office/powerpoint/2010/main" val="94419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8583021A-DFF6-4F58-B1DE-ABA2405AD734}"/>
              </a:ext>
            </a:extLst>
          </p:cNvPr>
          <p:cNvGrpSpPr/>
          <p:nvPr/>
        </p:nvGrpSpPr>
        <p:grpSpPr>
          <a:xfrm>
            <a:off x="78272" y="186813"/>
            <a:ext cx="12029889" cy="6507048"/>
            <a:chOff x="78272" y="186813"/>
            <a:chExt cx="12029889" cy="6507048"/>
          </a:xfrm>
        </p:grpSpPr>
        <p:pic>
          <p:nvPicPr>
            <p:cNvPr id="6" name="Рисунок 5">
              <a:extLst>
                <a:ext uri="{FF2B5EF4-FFF2-40B4-BE49-F238E27FC236}">
                  <a16:creationId xmlns:a16="http://schemas.microsoft.com/office/drawing/2014/main" id="{AA05021A-77F6-4AAA-B0E9-4C27BD72E9F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8272" y="186813"/>
              <a:ext cx="12029889" cy="6507048"/>
            </a:xfrm>
            <a:prstGeom prst="rect">
              <a:avLst/>
            </a:prstGeom>
          </p:spPr>
        </p:pic>
        <p:sp>
          <p:nvSpPr>
            <p:cNvPr id="8" name="Прямоугольник 7">
              <a:extLst>
                <a:ext uri="{FF2B5EF4-FFF2-40B4-BE49-F238E27FC236}">
                  <a16:creationId xmlns:a16="http://schemas.microsoft.com/office/drawing/2014/main" id="{0AE0BFC2-8632-4827-8E42-B9CCFB821E73}"/>
                </a:ext>
              </a:extLst>
            </p:cNvPr>
            <p:cNvSpPr/>
            <p:nvPr/>
          </p:nvSpPr>
          <p:spPr>
            <a:xfrm>
              <a:off x="806245" y="1002891"/>
              <a:ext cx="5112774" cy="619432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1" name="Прямоугольник 10">
              <a:extLst>
                <a:ext uri="{FF2B5EF4-FFF2-40B4-BE49-F238E27FC236}">
                  <a16:creationId xmlns:a16="http://schemas.microsoft.com/office/drawing/2014/main" id="{F8EC97BC-4488-4285-8536-CE6D9A78480C}"/>
                </a:ext>
              </a:extLst>
            </p:cNvPr>
            <p:cNvSpPr/>
            <p:nvPr/>
          </p:nvSpPr>
          <p:spPr>
            <a:xfrm>
              <a:off x="4965289" y="2150556"/>
              <a:ext cx="993058" cy="41185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1580393555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Другая 2">
      <a:majorFont>
        <a:latin typeface="Montserrat Bold"/>
        <a:ea typeface=""/>
        <a:cs typeface=""/>
      </a:majorFont>
      <a:minorFont>
        <a:latin typeface="Montserrat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753</TotalTime>
  <Words>220</Words>
  <Application>Microsoft Office PowerPoint</Application>
  <PresentationFormat>Широкоэкранный</PresentationFormat>
  <Paragraphs>37</Paragraphs>
  <Slides>37</Slides>
  <Notes>0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0</vt:i4>
      </vt:variant>
      <vt:variant>
        <vt:lpstr>Заголовки слайдов</vt:lpstr>
      </vt:variant>
      <vt:variant>
        <vt:i4>37</vt:i4>
      </vt:variant>
    </vt:vector>
  </HeadingPairs>
  <TitlesOfParts>
    <vt:vector size="44" baseType="lpstr">
      <vt:lpstr>TTDaysSans-Bold</vt:lpstr>
      <vt:lpstr>Arial</vt:lpstr>
      <vt:lpstr>TTDaysSans-Black</vt:lpstr>
      <vt:lpstr>Montserrat</vt:lpstr>
      <vt:lpstr>TTDaysSans-Regular</vt:lpstr>
      <vt:lpstr>Montserrat Bold</vt:lpstr>
      <vt:lpstr>Тема Office</vt:lpstr>
      <vt:lpstr>Flutter &amp;&amp; Dart</vt:lpstr>
      <vt:lpstr>Что же такое Flutter?</vt:lpstr>
      <vt:lpstr>А кто такой Dart?</vt:lpstr>
      <vt:lpstr>Почему Flutter - круто?</vt:lpstr>
      <vt:lpstr>Презентация PowerPoint</vt:lpstr>
      <vt:lpstr>и многие другие</vt:lpstr>
      <vt:lpstr>Какие минусы у Flutter?</vt:lpstr>
      <vt:lpstr>Установка Flutter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Создание первого проекта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Важные части проекта</vt:lpstr>
      <vt:lpstr>Точка входа</vt:lpstr>
      <vt:lpstr>Точка входа</vt:lpstr>
      <vt:lpstr>Запуск приложения</vt:lpstr>
      <vt:lpstr>Презентация PowerPoint</vt:lpstr>
      <vt:lpstr>Презентация PowerPoint</vt:lpstr>
      <vt:lpstr>Код простого приложения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Итоги</vt:lpstr>
      <vt:lpstr>Где найти всё за сегодня?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Flutter &amp;&amp; Dart</dc:title>
  <dc:creator>Home</dc:creator>
  <cp:lastModifiedBy>Home</cp:lastModifiedBy>
  <cp:revision>28</cp:revision>
  <dcterms:created xsi:type="dcterms:W3CDTF">2024-09-26T09:38:14Z</dcterms:created>
  <dcterms:modified xsi:type="dcterms:W3CDTF">2024-09-29T06:54:24Z</dcterms:modified>
</cp:coreProperties>
</file>